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63" r:id="rId3"/>
    <p:sldId id="359" r:id="rId4"/>
    <p:sldId id="272" r:id="rId5"/>
    <p:sldId id="304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347" r:id="rId14"/>
    <p:sldId id="306" r:id="rId15"/>
    <p:sldId id="331" r:id="rId16"/>
    <p:sldId id="332" r:id="rId17"/>
    <p:sldId id="333" r:id="rId18"/>
    <p:sldId id="330" r:id="rId19"/>
    <p:sldId id="274" r:id="rId20"/>
    <p:sldId id="278" r:id="rId21"/>
    <p:sldId id="280" r:id="rId22"/>
    <p:sldId id="362" r:id="rId23"/>
    <p:sldId id="281" r:id="rId24"/>
    <p:sldId id="262" r:id="rId25"/>
    <p:sldId id="263" r:id="rId26"/>
    <p:sldId id="264" r:id="rId27"/>
    <p:sldId id="276" r:id="rId28"/>
    <p:sldId id="265" r:id="rId29"/>
    <p:sldId id="277" r:id="rId30"/>
    <p:sldId id="275" r:id="rId31"/>
    <p:sldId id="279" r:id="rId32"/>
    <p:sldId id="282" r:id="rId33"/>
    <p:sldId id="259" r:id="rId34"/>
    <p:sldId id="261" r:id="rId35"/>
    <p:sldId id="348" r:id="rId36"/>
    <p:sldId id="283" r:id="rId37"/>
    <p:sldId id="353" r:id="rId38"/>
    <p:sldId id="284" r:id="rId39"/>
    <p:sldId id="285" r:id="rId40"/>
    <p:sldId id="260" r:id="rId41"/>
    <p:sldId id="258" r:id="rId42"/>
    <p:sldId id="287" r:id="rId43"/>
    <p:sldId id="288" r:id="rId44"/>
    <p:sldId id="329" r:id="rId45"/>
    <p:sldId id="338" r:id="rId46"/>
    <p:sldId id="289" r:id="rId47"/>
    <p:sldId id="286" r:id="rId48"/>
    <p:sldId id="327" r:id="rId49"/>
    <p:sldId id="341" r:id="rId50"/>
    <p:sldId id="290" r:id="rId51"/>
    <p:sldId id="292" r:id="rId52"/>
    <p:sldId id="293" r:id="rId53"/>
    <p:sldId id="295" r:id="rId54"/>
    <p:sldId id="294" r:id="rId55"/>
    <p:sldId id="296" r:id="rId56"/>
    <p:sldId id="299" r:id="rId57"/>
    <p:sldId id="291" r:id="rId58"/>
    <p:sldId id="298" r:id="rId59"/>
    <p:sldId id="297" r:id="rId60"/>
    <p:sldId id="300" r:id="rId61"/>
    <p:sldId id="328" r:id="rId62"/>
    <p:sldId id="301" r:id="rId63"/>
    <p:sldId id="302" r:id="rId64"/>
    <p:sldId id="303" r:id="rId65"/>
    <p:sldId id="307" r:id="rId66"/>
    <p:sldId id="308" r:id="rId67"/>
    <p:sldId id="349" r:id="rId68"/>
    <p:sldId id="309" r:id="rId69"/>
    <p:sldId id="310" r:id="rId70"/>
    <p:sldId id="311" r:id="rId71"/>
    <p:sldId id="312" r:id="rId72"/>
    <p:sldId id="313" r:id="rId73"/>
    <p:sldId id="314" r:id="rId74"/>
    <p:sldId id="360" r:id="rId75"/>
    <p:sldId id="354" r:id="rId76"/>
    <p:sldId id="355" r:id="rId77"/>
    <p:sldId id="356" r:id="rId78"/>
    <p:sldId id="315" r:id="rId79"/>
    <p:sldId id="342" r:id="rId80"/>
    <p:sldId id="343" r:id="rId81"/>
    <p:sldId id="344" r:id="rId82"/>
    <p:sldId id="345" r:id="rId83"/>
    <p:sldId id="317" r:id="rId84"/>
    <p:sldId id="318" r:id="rId85"/>
    <p:sldId id="361" r:id="rId86"/>
    <p:sldId id="321" r:id="rId87"/>
    <p:sldId id="320" r:id="rId88"/>
    <p:sldId id="334" r:id="rId89"/>
    <p:sldId id="335" r:id="rId90"/>
    <p:sldId id="322" r:id="rId91"/>
    <p:sldId id="323" r:id="rId92"/>
    <p:sldId id="324" r:id="rId93"/>
    <p:sldId id="325" r:id="rId94"/>
    <p:sldId id="336" r:id="rId95"/>
    <p:sldId id="337" r:id="rId96"/>
    <p:sldId id="339" r:id="rId97"/>
    <p:sldId id="340" r:id="rId98"/>
    <p:sldId id="357" r:id="rId99"/>
    <p:sldId id="34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61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302E-306F-4068-B716-B085B49B8976}" type="datetimeFigureOut">
              <a:rPr lang="en-US"/>
              <a:t>4/28/2015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DFF99-64FD-4D0C-A419-AC86DDE9F4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DFF99-64FD-4D0C-A419-AC86DDE9F41A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8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DFF99-64FD-4D0C-A419-AC86DDE9F41A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2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DFF99-64FD-4D0C-A419-AC86DDE9F41A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1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DFF99-64FD-4D0C-A419-AC86DDE9F41A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DFF99-64FD-4D0C-A419-AC86DDE9F41A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Agency FB" panose="020B0503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7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7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1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1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65150-0911-4257-A3AF-4D9F5EE8E891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0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g.org/collateral/sec2_final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813"/>
            <a:ext cx="9144000" cy="1087437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Agency FB" panose="020B0503020202020204" pitchFamily="34" charset="0"/>
              </a:rPr>
              <a:t>Bitcoin and </a:t>
            </a:r>
            <a:r>
              <a:rPr lang="en-US" sz="6600" b="1" dirty="0" err="1" smtClean="0">
                <a:latin typeface="Agency FB" panose="020B0503020202020204" pitchFamily="34" charset="0"/>
              </a:rPr>
              <a:t>Cryptocurrency</a:t>
            </a:r>
            <a:endParaRPr lang="en-US" sz="6600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772150"/>
            <a:ext cx="9144000" cy="1085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Does it Work?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129518" y="5945743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Jason Follas, Falafel Software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ainesvilleshortsaleblog.com/wp-content/uploads/2013/04/fighting-over-mo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25850"/>
          <a:stretch/>
        </p:blipFill>
        <p:spPr bwMode="auto">
          <a:xfrm>
            <a:off x="0" y="1435100"/>
            <a:ext cx="12301754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Money?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www.zopomobilestore.lv/image/data/LOGO/vector-bank-buil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55" y="2431652"/>
            <a:ext cx="2472458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Money?</a:t>
            </a:r>
            <a:endParaRPr lang="en-US" dirty="0"/>
          </a:p>
        </p:txBody>
      </p:sp>
      <p:pic>
        <p:nvPicPr>
          <p:cNvPr id="6148" name="Picture 4" descr="http://www.zopomobilestore.lv/image/data/LOGO/vector-bank-buil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21" y="2392362"/>
            <a:ext cx="2472458" cy="23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marriagemattersjackson.com/Resources/Pictures/Bag%20of%20Mo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52" y="2766602"/>
            <a:ext cx="1331311" cy="20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1742281" y="3451856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ghtning Bolt 3"/>
          <p:cNvSpPr/>
          <p:nvPr/>
        </p:nvSpPr>
        <p:spPr>
          <a:xfrm flipH="1">
            <a:off x="5308860" y="1933703"/>
            <a:ext cx="1797907" cy="368709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359459" y="3451856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http://www.marriagemattersjackson.com/Resources/Pictures/Bag%20of%20Mo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227" y="2618772"/>
            <a:ext cx="1331311" cy="20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&quot;No&quot; Symbol 12"/>
          <p:cNvSpPr/>
          <p:nvPr/>
        </p:nvSpPr>
        <p:spPr>
          <a:xfrm>
            <a:off x="7205713" y="2768266"/>
            <a:ext cx="1710188" cy="173627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3357067" y="2766602"/>
            <a:ext cx="1710188" cy="173627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Down Arrow 5"/>
          <p:cNvSpPr/>
          <p:nvPr/>
        </p:nvSpPr>
        <p:spPr>
          <a:xfrm>
            <a:off x="2310692" y="1559462"/>
            <a:ext cx="8568702" cy="8721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54" y="482114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100100101101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81399" y="482114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100100101101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6613" y="465035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100100101101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1706" y="465035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CR A Extended" panose="02010509020102010303" pitchFamily="50" charset="0"/>
              </a:rPr>
              <a:t>100100101101</a:t>
            </a:r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17" name="Picture 6" descr="http://www.marriagemattersjackson.com/Resources/Pictures/Bag%20of%20Mone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468" y="4026936"/>
            <a:ext cx="424763" cy="6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4" grpId="0" animBg="1"/>
      <p:bldP spid="6" grpId="0" animBg="1"/>
      <p:bldP spid="12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digitalafter.com/wp-content/uploads/2011/01/money-symbol-green-w800-h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467894"/>
            <a:ext cx="17068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digitalafter.com/wp-content/uploads/2011/01/money-symbol-green-w800-h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800203"/>
            <a:ext cx="17068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digitalafter.com/wp-content/uploads/2011/01/money-symbol-green-w800-h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90688"/>
            <a:ext cx="17068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Money?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Clr>
                <a:schemeClr val="accent2"/>
              </a:buClr>
              <a:buSzPct val="200000"/>
              <a:buNone/>
            </a:pPr>
            <a:r>
              <a:rPr lang="en-US" sz="3600" dirty="0" smtClean="0"/>
              <a:t> 	Store </a:t>
            </a:r>
            <a:r>
              <a:rPr lang="en-US" sz="3600" dirty="0"/>
              <a:t>of value, which means people can save it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and use </a:t>
            </a:r>
            <a:r>
              <a:rPr lang="en-US" sz="3600" dirty="0"/>
              <a:t>it later—smoothing their purchases over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	time;</a:t>
            </a:r>
            <a:br>
              <a:rPr lang="en-US" sz="3600" dirty="0" smtClean="0"/>
            </a:br>
            <a:endParaRPr lang="en-US" sz="3600" dirty="0"/>
          </a:p>
          <a:p>
            <a:pPr marL="0" indent="0">
              <a:buClr>
                <a:schemeClr val="accent2"/>
              </a:buClr>
              <a:buSzPct val="200000"/>
              <a:buNone/>
            </a:pPr>
            <a:r>
              <a:rPr lang="en-US" sz="3600" dirty="0" smtClean="0"/>
              <a:t>  	Unit </a:t>
            </a:r>
            <a:r>
              <a:rPr lang="en-US" sz="3600" dirty="0"/>
              <a:t>of account, that is, provide a common base </a:t>
            </a:r>
            <a:r>
              <a:rPr lang="en-US" sz="3600" dirty="0" smtClean="0"/>
              <a:t>for</a:t>
            </a:r>
            <a:br>
              <a:rPr lang="en-US" sz="3600" dirty="0" smtClean="0"/>
            </a:br>
            <a:r>
              <a:rPr lang="en-US" sz="3600" dirty="0" smtClean="0"/>
              <a:t>	prices</a:t>
            </a:r>
            <a:r>
              <a:rPr lang="en-US" sz="3600" dirty="0"/>
              <a:t>; 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  <a:p>
            <a:pPr marL="0" indent="0">
              <a:buClr>
                <a:schemeClr val="accent2"/>
              </a:buClr>
              <a:buSzPct val="200000"/>
              <a:buNone/>
            </a:pPr>
            <a:r>
              <a:rPr lang="en-US" sz="3600" dirty="0" smtClean="0"/>
              <a:t>  	Medium </a:t>
            </a:r>
            <a:r>
              <a:rPr lang="en-US" sz="3600" dirty="0"/>
              <a:t>of exchange, something that people </a:t>
            </a:r>
            <a:r>
              <a:rPr lang="en-US" sz="3600" dirty="0" smtClean="0"/>
              <a:t>can</a:t>
            </a:r>
            <a:br>
              <a:rPr lang="en-US" sz="3600" dirty="0" smtClean="0"/>
            </a:br>
            <a:r>
              <a:rPr lang="en-US" sz="3600" dirty="0" smtClean="0"/>
              <a:t>	use </a:t>
            </a:r>
            <a:r>
              <a:rPr lang="en-US" sz="3600" dirty="0"/>
              <a:t>to buy and sell from one another.</a:t>
            </a:r>
          </a:p>
        </p:txBody>
      </p:sp>
    </p:spTree>
    <p:extLst>
      <p:ext uri="{BB962C8B-B14F-4D97-AF65-F5344CB8AC3E}">
        <p14:creationId xmlns:p14="http://schemas.microsoft.com/office/powerpoint/2010/main" val="30297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that you need is a Consensus</a:t>
            </a:r>
            <a:endParaRPr lang="en-US" dirty="0"/>
          </a:p>
        </p:txBody>
      </p:sp>
      <p:pic>
        <p:nvPicPr>
          <p:cNvPr id="2050" name="Picture 2" descr="http://sanjacintomasons.org/wp-content/uploads/2013/04/digital-handsh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12192000" cy="81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7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Else Should I Care?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Volatility (Speculation)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8" y="1471145"/>
            <a:ext cx="11347904" cy="53868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9240" y="1569720"/>
            <a:ext cx="8763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$684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12620" y="6377940"/>
            <a:ext cx="8763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$420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10100" y="630578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 Days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522529" y="6484620"/>
            <a:ext cx="497271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95600" y="6490454"/>
            <a:ext cx="1714500" cy="1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96000" y="6305788"/>
            <a:ext cx="0" cy="315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Directly Accepted by Merchants</a:t>
            </a:r>
            <a:endParaRPr lang="en-US" dirty="0"/>
          </a:p>
        </p:txBody>
      </p:sp>
      <p:pic>
        <p:nvPicPr>
          <p:cNvPr id="1028" name="Picture 4" descr="http://www.topclassactions.com/wp-content/uploads/2014/05/overstock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08" y="2398825"/>
            <a:ext cx="3273425" cy="109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rightsideofnews.com/wp-content/uploads/2014/07/Newegg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6017"/>
            <a:ext cx="2802193" cy="112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keydigital.com/images/TigerDirect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367" y="2514842"/>
            <a:ext cx="2997200" cy="8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67733" y="582955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/>
              <a:t>And thousands more!</a:t>
            </a:r>
            <a:endParaRPr lang="en-US" sz="4000" i="1" dirty="0"/>
          </a:p>
        </p:txBody>
      </p:sp>
      <p:pic>
        <p:nvPicPr>
          <p:cNvPr id="1026" name="Picture 2" descr="http://images.hngn.com/data/images/full/45367/microsoft-logo.jpg?w=6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42" y="3626796"/>
            <a:ext cx="2505192" cy="14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expediainc.com/wp-content/uploads/2013/06/expedi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21" y="3432210"/>
            <a:ext cx="2680759" cy="179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upload.wikimedia.org/wikipedia/commons/8/82/Dell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95" y="4367398"/>
            <a:ext cx="1425050" cy="14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by Proxy</a:t>
            </a:r>
            <a:endParaRPr lang="en-US" dirty="0"/>
          </a:p>
        </p:txBody>
      </p:sp>
      <p:pic>
        <p:nvPicPr>
          <p:cNvPr id="2050" name="Picture 2" descr="http://vaccinenewsdaily.com/wp-content/uploads/2013/11/gyft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041524"/>
            <a:ext cx="2743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3.amazonaws.com/photos.angel.co/startups/i/219709-6a9774d782e3e94361590f0ad66cfbd7-medium_jpg.jpg?buster=13813389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3271837"/>
            <a:ext cx="3140922" cy="6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www.egifter.com/Images/themes/eGifter/egifter-logo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4132262"/>
            <a:ext cx="3200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More About This Bitcoin…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acquire Bitcoin?</a:t>
            </a:r>
            <a:endParaRPr lang="en-US" dirty="0"/>
          </a:p>
        </p:txBody>
      </p:sp>
      <p:pic>
        <p:nvPicPr>
          <p:cNvPr id="7170" name="Picture 2" descr="http://assets1.ignimgs.com/vid/thumbnails/user/2014/02/19/Minecraft_11414_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2495550"/>
            <a:ext cx="4614334" cy="259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8opon.pl/wp-content/uploads/2013/12/bu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346324"/>
            <a:ext cx="3635376" cy="363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bitcoinshirtshop.com/wp-content/uploads/2013/04/IAcceptBitcoinLogo-476x47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1" y="249555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211" y="1382160"/>
            <a:ext cx="736257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/>
              <a:t>Jason Follas</a:t>
            </a:r>
            <a:endParaRPr lang="en-US" sz="8800" dirty="0"/>
          </a:p>
        </p:txBody>
      </p:sp>
      <p:pic>
        <p:nvPicPr>
          <p:cNvPr id="4098" name="Picture 2" descr="Falafel Softwa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482" y="5137148"/>
            <a:ext cx="1397318" cy="133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6028" y="2922633"/>
            <a:ext cx="3368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Senior Software Architect</a:t>
            </a:r>
            <a:br>
              <a:rPr lang="en-US" sz="2400" dirty="0" smtClean="0"/>
            </a:br>
            <a:r>
              <a:rPr lang="en-US" sz="2400" dirty="0" smtClean="0"/>
              <a:t>Falafel Software</a:t>
            </a:r>
            <a:br>
              <a:rPr lang="en-US" sz="2400" dirty="0" smtClean="0"/>
            </a:br>
            <a:r>
              <a:rPr lang="en-US" sz="2400" dirty="0" smtClean="0"/>
              <a:t>@</a:t>
            </a:r>
            <a:r>
              <a:rPr lang="en-US" sz="2400" dirty="0" err="1" smtClean="0"/>
              <a:t>jfollas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525193" y="6101620"/>
            <a:ext cx="14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pic>
        <p:nvPicPr>
          <p:cNvPr id="4100" name="Picture 4" descr="http://www.nikoport.com/wp-content/uploads/2012/08/MV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38202"/>
            <a:ext cx="2306250" cy="9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a wallet!</a:t>
            </a:r>
            <a:endParaRPr lang="en-US" dirty="0"/>
          </a:p>
        </p:txBody>
      </p:sp>
      <p:pic>
        <p:nvPicPr>
          <p:cNvPr id="1026" name="Picture 2" descr="http://www.howdoeslooklike.com/wp-content/uploads/2012/09/walle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118" y="2328739"/>
            <a:ext cx="4237882" cy="440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944914"/>
            <a:ext cx="74639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Runs on your machine or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Generates new addresses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Stores private </a:t>
            </a:r>
            <a:r>
              <a:rPr lang="en-US" sz="3200" dirty="0"/>
              <a:t>k</a:t>
            </a:r>
            <a:r>
              <a:rPr lang="en-US" sz="3200" dirty="0" smtClean="0"/>
              <a:t>eys for each 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Has a copy of the block chain (ledger)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Calculates balance for each 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Creates new transactions for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Keys and Public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38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Private Keys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256-bit random numbers generated using a </a:t>
            </a:r>
            <a:r>
              <a:rPr lang="en-US" dirty="0"/>
              <a:t>cryptographically-secure RNG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c4bbcb1fbec99d65bf59d85c8cb62ee2db963f0fe106f483d9afa73bd4e39a8a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Public Keys</a:t>
            </a:r>
            <a:br>
              <a:rPr lang="en-US" b="1" dirty="0" smtClean="0"/>
            </a:br>
            <a:r>
              <a:rPr lang="en-US" dirty="0" smtClean="0"/>
              <a:t>Elliptic Curve point generated using the private key as a scalar multiplier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</a:t>
            </a:r>
            <a:b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78d430274f8c5ec1321338151e9f27f4c676a008bdf8638d07c0b6be9ab35c71</a:t>
            </a:r>
            <a:b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a1518063243acd4dfe96b66e3f2ec8013c8e072cd09b3834a19f81f659cc3455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Alice Wants to Send Some Bitcoins to You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1646915" y="2524369"/>
            <a:ext cx="2969846" cy="2743200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7451969" y="2524369"/>
            <a:ext cx="2969846" cy="27432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27783" y="3415678"/>
            <a:ext cx="1413164" cy="96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2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receive Bitcoin, first create an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1JHYG91McMgviqDDLSXq1TsPvZB7LYxV1s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324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(Your wallet can create hundreds of addresses for you in a second)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67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address?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1JHYG91McMgviqDDLSXq1TsPvZB7LYxV1s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of Version Byte + RIPEMD160 HASH of Public Key + checksum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Base58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Uppercase and Lowercase Letters plus numbers, except for O, 0, I, 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97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address?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1JHYG91McMgviqDDLSXq1TsPvZB7LYxV1s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of Version Byte + RIPEMD160 HASH of Public Key + checksum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295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Decoded Base58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02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00 bd9ae39ae11fd05642fe51c0ae15191fb1cb0984 d03b970a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707958"/>
            <a:ext cx="226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Version Byte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292733"/>
            <a:ext cx="1038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00 Bitcoin Main Network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Pubkey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Hash 	('1' addresses)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6F Bitcoin Test Network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Pubkey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Hash 	('m' or 'n' addresses)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Dogecoin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Pubkey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Hash 			('D' addresses)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address?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1JHYG91McMgviqDDLSXq1TsPvZB7LYxV1s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of Version Byte + RIPEMD160 HASH of Public Key + checksum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RIPEMD160 Hash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212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bd9ae39ae11fd05642fe51c0ae15191fb1cb0984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Key: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04 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3bfd3e5fb4483121be089c604d67c3ee0fe5741584b6976b152b50d497216d71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3f245e78311368b0ab64936cb99e5b9778d416cc1bfc60adaf9f8ad8eb3b4021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Hashing?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10010010001001010101010</a:t>
            </a:r>
            <a:br>
              <a:rPr lang="en-US" dirty="0" smtClean="0"/>
            </a:br>
            <a:r>
              <a:rPr lang="en-US" dirty="0" smtClean="0"/>
              <a:t>00001110111010110001010</a:t>
            </a:r>
            <a:br>
              <a:rPr lang="en-US" dirty="0" smtClean="0"/>
            </a:br>
            <a:r>
              <a:rPr lang="en-US" dirty="0" smtClean="0"/>
              <a:t>00100011111100101001010</a:t>
            </a:r>
            <a:br>
              <a:rPr lang="en-US" dirty="0" smtClean="0"/>
            </a:br>
            <a:r>
              <a:rPr lang="en-US" dirty="0" smtClean="0"/>
              <a:t>00101110100001110000001</a:t>
            </a:r>
            <a:br>
              <a:rPr lang="en-US" dirty="0" smtClean="0"/>
            </a:br>
            <a:r>
              <a:rPr lang="en-US" dirty="0" smtClean="0"/>
              <a:t>11101011010010100101010</a:t>
            </a:r>
            <a:br>
              <a:rPr lang="en-US" dirty="0" smtClean="0"/>
            </a:br>
            <a:r>
              <a:rPr lang="en-US" dirty="0" smtClean="0"/>
              <a:t>00111101110010011110111</a:t>
            </a:r>
            <a:br>
              <a:rPr lang="en-US" dirty="0" smtClean="0"/>
            </a:br>
            <a:r>
              <a:rPr lang="en-US" dirty="0" smtClean="0"/>
              <a:t>11000100010010010100101</a:t>
            </a:r>
            <a:br>
              <a:rPr lang="en-US" dirty="0" smtClean="0"/>
            </a:br>
            <a:r>
              <a:rPr lang="en-US" dirty="0" smtClean="0"/>
              <a:t>10001000000001111011010</a:t>
            </a:r>
            <a:br>
              <a:rPr lang="en-US" dirty="0" smtClean="0"/>
            </a:br>
            <a:r>
              <a:rPr lang="en-US" dirty="0" smtClean="0"/>
              <a:t>11010001001011100110101</a:t>
            </a:r>
            <a:br>
              <a:rPr lang="en-US" dirty="0" smtClean="0"/>
            </a:br>
            <a:r>
              <a:rPr lang="en-US" dirty="0" smtClean="0"/>
              <a:t>01010001001001001010001</a:t>
            </a:r>
          </a:p>
          <a:p>
            <a:r>
              <a:rPr lang="en-US" dirty="0" smtClean="0"/>
              <a:t>10010101…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11011010010001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address?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1JHYG91McMgviqDDLSXq1TsPvZB7LYxV1s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of Version Byte + RIPEMD160 HASH of Public Key + checksum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884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Checksum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8668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Double-SHA256 Hash the Version Byte + RIPEMD160 Hash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Pass 1: 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/>
              <a:t>c3996bae3cbcb0ba0d7b60bf8c17f7e3aef33487caca2e1a51a7e2bc34c12b65</a:t>
            </a:r>
            <a:br>
              <a:rPr lang="en-US" sz="2400" dirty="0" smtClean="0"/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Pass 2: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u="sng" dirty="0">
                <a:solidFill>
                  <a:srgbClr val="FF0000"/>
                </a:solidFill>
              </a:rPr>
              <a:t>d03b970a</a:t>
            </a:r>
            <a:r>
              <a:rPr lang="en-US" sz="2400" dirty="0"/>
              <a:t>a8fd63c428f1c33b8a31a46a2b5c0c525cb35208fd8bb2dc4f8fe71b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(32-byte hash)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"Test123"</a:t>
            </a:r>
            <a:r>
              <a:rPr lang="en-US" dirty="0"/>
              <a:t/>
            </a:r>
            <a:br>
              <a:rPr lang="en-US" dirty="0"/>
            </a:br>
            <a:r>
              <a:rPr lang="en-US" sz="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d9b5f58f0b38198293971865a14074f59eba3e82595becbe86ae51f1d9f1f65e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"</a:t>
            </a:r>
            <a:r>
              <a:rPr lang="en-US" sz="3600" dirty="0" smtClean="0"/>
              <a:t>Test12</a:t>
            </a:r>
            <a:r>
              <a:rPr lang="en-US" sz="3600" dirty="0" smtClean="0">
                <a:solidFill>
                  <a:srgbClr val="FF0000"/>
                </a:solidFill>
              </a:rPr>
              <a:t>4</a:t>
            </a:r>
            <a:r>
              <a:rPr lang="en-US" sz="3600" dirty="0" smtClean="0"/>
              <a:t>"</a:t>
            </a:r>
            <a:r>
              <a:rPr lang="en-US" dirty="0"/>
              <a:t/>
            </a:r>
            <a:br>
              <a:rPr lang="en-US" dirty="0"/>
            </a:br>
            <a:r>
              <a:rPr lang="en-US" sz="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0e43de33fae4dad0d3fee6cfb18dcb185cae51b3581790da9786e0d02dd650b8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/>
              <a:t>"</a:t>
            </a:r>
            <a:r>
              <a:rPr lang="en-US" sz="3600" dirty="0" smtClean="0">
                <a:solidFill>
                  <a:srgbClr val="FF0000"/>
                </a:solidFill>
              </a:rPr>
              <a:t>t</a:t>
            </a:r>
            <a:r>
              <a:rPr lang="en-US" sz="3600" dirty="0" smtClean="0"/>
              <a:t>est124"</a:t>
            </a:r>
            <a:br>
              <a:rPr lang="en-US" sz="3600" dirty="0" smtClean="0"/>
            </a:br>
            <a:r>
              <a:rPr lang="en-US" sz="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a248d958573f5b710bfa762512f6bfb7f6e8aa7c42e69296f7e5843ef6ce197e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talk?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wanted to see why a bunch of numbers were worth money</a:t>
            </a:r>
          </a:p>
          <a:p>
            <a:r>
              <a:rPr lang="en-US" dirty="0" smtClean="0"/>
              <a:t>I wanted to see how Bitcoin </a:t>
            </a:r>
            <a:r>
              <a:rPr lang="en-US" dirty="0" smtClean="0"/>
              <a:t>worked</a:t>
            </a:r>
          </a:p>
          <a:p>
            <a:r>
              <a:rPr lang="en-US" dirty="0" smtClean="0"/>
              <a:t>Could I reuse </a:t>
            </a:r>
            <a:r>
              <a:rPr lang="en-US" dirty="0" smtClean="0"/>
              <a:t>concepts in some of my own </a:t>
            </a:r>
            <a:r>
              <a:rPr lang="en-US" dirty="0" smtClean="0"/>
              <a:t>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you now have some Bitcoin…</a:t>
            </a:r>
            <a:endParaRPr lang="en-US" dirty="0"/>
          </a:p>
        </p:txBody>
      </p:sp>
      <p:pic>
        <p:nvPicPr>
          <p:cNvPr id="8194" name="Picture 2" descr="https://en.bitcoin.it/w/images/en/2/29/BC_Logo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27971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110162" y="3521075"/>
            <a:ext cx="1971675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7734300" y="2663825"/>
            <a:ext cx="2590800" cy="257175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60617" y="5443538"/>
            <a:ext cx="453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1JHYG91McMgviqDDLSXq1TsPvZB7LYxV1s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entire world knows you have Bitcoin!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8604053" cy="4768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2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 Transaction?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0100000002e39bc77e05a681271331c251ab4a97be639c420fc9b14b86789eafd11ac943e2000000006b48304502206590df6b9931ceabf77baadf8f7e7942c7e76cd34b0a8b8146b04303f3d0aeb60221008c5b4e8bb678e093cefbbe8063147631fa4205916f0de94bf3209c241b896abd01210268c858f910adad7107260614e5430d97fbd7b06ea963c97f31bb6896d0d24d74ffffffffb9f168beabf6247011b49475167a1d9aeacecda16c02c477e297d06a954a0dd1010000006b483045022100f883ec43a5162ebb1a10b342d7e008331a4e072b7ae77c6285687039d7e809560220439e1e2f1334610bea45253f19f457132d54a2cd1eea581a38b233181ed55750012102d99b6e4a87c3a2527e7fbe21af7a9aa212aa163d76abbf4cc381498ff9b750e2ffffffff02f0780f00000000001976a914dc92118ac44019d3524c5f5243f9163b9199659388ac0065cd1d000000001976a914d5ada320b0d794c45fcb8d4049cecb511fc0cdd288ac00000000</a:t>
            </a:r>
          </a:p>
        </p:txBody>
      </p:sp>
    </p:spTree>
    <p:extLst>
      <p:ext uri="{BB962C8B-B14F-4D97-AF65-F5344CB8AC3E}">
        <p14:creationId xmlns:p14="http://schemas.microsoft.com/office/powerpoint/2010/main" val="3163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464559" y="4713750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53726" y="2418101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 Transaction?</a:t>
            </a:r>
            <a:endParaRPr lang="en-US" dirty="0"/>
          </a:p>
        </p:txBody>
      </p:sp>
      <p:pic>
        <p:nvPicPr>
          <p:cNvPr id="1028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262799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7351" y="1845003"/>
            <a:ext cx="722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d9cf72328e30a4c32182ac7f2c426df80083b3df93cc1af52d49357e46f3cc7c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88042" y="2601901"/>
            <a:ext cx="585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E243c91ad1af9e78864bb1c90f429c63be974aab51c231132781a6057ec79be3</a:t>
            </a:r>
            <a:br>
              <a:rPr lang="en-US" sz="1200" dirty="0" smtClean="0"/>
            </a:br>
            <a:r>
              <a:rPr lang="en-US" sz="1200" dirty="0" smtClean="0"/>
              <a:t>Pay To Hash: 19cxuvpY9w7mD2JgwPCefbDrXKcWm8vxtT</a:t>
            </a:r>
            <a:br>
              <a:rPr lang="en-US" sz="1200" dirty="0" smtClean="0"/>
            </a:br>
            <a:r>
              <a:rPr lang="en-US" sz="1200" dirty="0" smtClean="0"/>
              <a:t>Signature: [Signature S and R] [Public Key for the Pay To Hash]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88042" y="3386256"/>
            <a:ext cx="586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d10d4a956ad097e277c4026ca1cdceea9a1d7a167594b4117024f6abbe68f1b9</a:t>
            </a:r>
          </a:p>
          <a:p>
            <a:r>
              <a:rPr lang="en-US" sz="1200" dirty="0" smtClean="0"/>
              <a:t>Pay To Hash: 134soke35EVEYR5qJLK9R9GAv3bmVF7qHo </a:t>
            </a:r>
            <a:br>
              <a:rPr lang="en-US" sz="1200" dirty="0" smtClean="0"/>
            </a:br>
            <a:r>
              <a:rPr lang="en-US" sz="1200" dirty="0" smtClean="0"/>
              <a:t>Signature: [Signature S and R] [Public Key for the Pay To Hash]</a:t>
            </a:r>
          </a:p>
        </p:txBody>
      </p:sp>
      <p:pic>
        <p:nvPicPr>
          <p:cNvPr id="11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342098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86985" y="2736905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4.999 BTC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2947" y="3533018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0.01124 BTC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51" y="2418102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88042" y="4977621"/>
            <a:ext cx="3653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1M7GeDrbikqqK7HzbFHD2Qh8M7J4tvVLYx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88042" y="5776320"/>
            <a:ext cx="4026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1LUpwPM2AW62UPMY2hhG294MztovmoXDcM</a:t>
            </a:r>
            <a:endParaRPr lang="en-US" sz="1200" dirty="0"/>
          </a:p>
        </p:txBody>
      </p:sp>
      <p:pic>
        <p:nvPicPr>
          <p:cNvPr id="17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482825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562124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52947" y="4937163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0.01014 BTC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5751" y="5733276"/>
            <a:ext cx="70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5 </a:t>
            </a:r>
            <a:r>
              <a:rPr lang="en-US" dirty="0"/>
              <a:t>BTC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7351" y="4713750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2"/>
            <a:endCxn id="21" idx="0"/>
          </p:cNvCxnSpPr>
          <p:nvPr/>
        </p:nvCxnSpPr>
        <p:spPr>
          <a:xfrm>
            <a:off x="5927124" y="4164523"/>
            <a:ext cx="0" cy="5492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0289283" y="31357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INPUT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10185889" y="53962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647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of a Bitcoin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935892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27422" y="1935892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7422" y="3004880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16644" y="1935892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8773" y="1935892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98773" y="3004880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98773" y="4073868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5770606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3259" y="4073868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71270" y="5770606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71270" y="4073868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4" idx="3"/>
            <a:endCxn id="5" idx="1"/>
          </p:cNvCxnSpPr>
          <p:nvPr/>
        </p:nvCxnSpPr>
        <p:spPr>
          <a:xfrm>
            <a:off x="1721708" y="2347784"/>
            <a:ext cx="40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2"/>
            <a:endCxn id="6" idx="1"/>
          </p:cNvCxnSpPr>
          <p:nvPr/>
        </p:nvCxnSpPr>
        <p:spPr>
          <a:xfrm rot="16200000" flipH="1">
            <a:off x="1375140" y="2664490"/>
            <a:ext cx="657096" cy="847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7" idx="1"/>
          </p:cNvCxnSpPr>
          <p:nvPr/>
        </p:nvCxnSpPr>
        <p:spPr>
          <a:xfrm>
            <a:off x="3010930" y="2347784"/>
            <a:ext cx="40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8" idx="1"/>
          </p:cNvCxnSpPr>
          <p:nvPr/>
        </p:nvCxnSpPr>
        <p:spPr>
          <a:xfrm>
            <a:off x="4300152" y="2347784"/>
            <a:ext cx="298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2"/>
            <a:endCxn id="9" idx="1"/>
          </p:cNvCxnSpPr>
          <p:nvPr/>
        </p:nvCxnSpPr>
        <p:spPr>
          <a:xfrm rot="16200000" flipH="1">
            <a:off x="3900037" y="2718036"/>
            <a:ext cx="657096" cy="740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2"/>
            <a:endCxn id="10" idx="1"/>
          </p:cNvCxnSpPr>
          <p:nvPr/>
        </p:nvCxnSpPr>
        <p:spPr>
          <a:xfrm rot="16200000" flipH="1">
            <a:off x="3365543" y="3252530"/>
            <a:ext cx="1726084" cy="740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13" idx="1"/>
          </p:cNvCxnSpPr>
          <p:nvPr/>
        </p:nvCxnSpPr>
        <p:spPr>
          <a:xfrm>
            <a:off x="1721708" y="6182498"/>
            <a:ext cx="5249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12" idx="1"/>
          </p:cNvCxnSpPr>
          <p:nvPr/>
        </p:nvCxnSpPr>
        <p:spPr>
          <a:xfrm>
            <a:off x="5482281" y="4485760"/>
            <a:ext cx="310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4" idx="1"/>
          </p:cNvCxnSpPr>
          <p:nvPr/>
        </p:nvCxnSpPr>
        <p:spPr>
          <a:xfrm>
            <a:off x="6676767" y="4485760"/>
            <a:ext cx="294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721811" y="4897652"/>
            <a:ext cx="883508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13" idx="0"/>
            <a:endCxn id="33" idx="1"/>
          </p:cNvCxnSpPr>
          <p:nvPr/>
        </p:nvCxnSpPr>
        <p:spPr>
          <a:xfrm rot="5400000" flipH="1" flipV="1">
            <a:off x="7836886" y="4885682"/>
            <a:ext cx="461062" cy="130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4" idx="2"/>
            <a:endCxn id="33" idx="1"/>
          </p:cNvCxnSpPr>
          <p:nvPr/>
        </p:nvCxnSpPr>
        <p:spPr>
          <a:xfrm rot="16200000" flipH="1">
            <a:off x="7861471" y="4449204"/>
            <a:ext cx="411892" cy="130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&quot;No&quot; Symbol 37"/>
          <p:cNvSpPr/>
          <p:nvPr/>
        </p:nvSpPr>
        <p:spPr>
          <a:xfrm>
            <a:off x="914400" y="1993557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&quot;No&quot; Symbol 38"/>
          <p:cNvSpPr/>
          <p:nvPr/>
        </p:nvSpPr>
        <p:spPr>
          <a:xfrm>
            <a:off x="2210316" y="1993557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&quot;No&quot; Symbol 39"/>
          <p:cNvSpPr/>
          <p:nvPr/>
        </p:nvSpPr>
        <p:spPr>
          <a:xfrm>
            <a:off x="3492328" y="1993557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&quot;No&quot; Symbol 40"/>
          <p:cNvSpPr/>
          <p:nvPr/>
        </p:nvSpPr>
        <p:spPr>
          <a:xfrm>
            <a:off x="4697626" y="4139771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&quot;No&quot; Symbol 43"/>
          <p:cNvSpPr/>
          <p:nvPr/>
        </p:nvSpPr>
        <p:spPr>
          <a:xfrm>
            <a:off x="914400" y="5836509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&quot;No&quot; Symbol 44"/>
          <p:cNvSpPr/>
          <p:nvPr/>
        </p:nvSpPr>
        <p:spPr>
          <a:xfrm>
            <a:off x="5872548" y="4139771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&quot;No&quot; Symbol 45"/>
          <p:cNvSpPr/>
          <p:nvPr/>
        </p:nvSpPr>
        <p:spPr>
          <a:xfrm>
            <a:off x="7050559" y="4139770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&quot;No&quot; Symbol 46"/>
          <p:cNvSpPr/>
          <p:nvPr/>
        </p:nvSpPr>
        <p:spPr>
          <a:xfrm>
            <a:off x="7034083" y="5836509"/>
            <a:ext cx="724930" cy="69197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38200" y="2866768"/>
            <a:ext cx="199768" cy="138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3010" y="4215691"/>
            <a:ext cx="323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Unspent Transaction Out (UTXO)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3" grpId="1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Addresses are NOT [Bank]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Addresses are used by "Pay to Hash" transactions</a:t>
            </a:r>
          </a:p>
          <a:p>
            <a:r>
              <a:rPr lang="en-US" dirty="0" smtClean="0"/>
              <a:t>Bitcoin does not have the concept of an account, just transactions in the public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n-US" dirty="0" smtClean="0"/>
              <a:t>"Balances" are the sum of all Unspent Transaction Outs (UTXO) destined for a given address</a:t>
            </a:r>
          </a:p>
          <a:p>
            <a:r>
              <a:rPr lang="en-US" dirty="0"/>
              <a:t>Best practice is to not reuse an address after you spend coins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Cold 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Address whose private key is not maintained in a wallet (preferably printed and locked up in a safe somewhere; later imported so BTC can be spent)</a:t>
            </a:r>
          </a:p>
        </p:txBody>
      </p:sp>
    </p:spTree>
    <p:extLst>
      <p:ext uri="{BB962C8B-B14F-4D97-AF65-F5344CB8AC3E}">
        <p14:creationId xmlns:p14="http://schemas.microsoft.com/office/powerpoint/2010/main" val="21185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to Hash: Security and Anonymity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RIPEMD-160 is a one-way function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Impossible to get the public key from the hash itself.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Elliptic Curve Public Key is intractable due to Discrete Log Problem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Practically impossible to derive the private key given the public key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Private Key was generated by you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Unless you decide to associate the address or public key to your identity, nobody can directly tell who is receiving Bitcoin sent to an address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9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919" y="27293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Are Transaction Shared?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Ensures that Transactions are Valid?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Block Chain: a Public Ledger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9542" y="3236685"/>
            <a:ext cx="1364343" cy="1248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C Logo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32" y="3567218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65600" y="2133600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5600" y="2986647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5600" y="3860800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0" y="4742876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 flipV="1">
            <a:off x="2423885" y="2481943"/>
            <a:ext cx="1741715" cy="137885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7" idx="1"/>
          </p:cNvCxnSpPr>
          <p:nvPr/>
        </p:nvCxnSpPr>
        <p:spPr>
          <a:xfrm flipV="1">
            <a:off x="2423885" y="3334990"/>
            <a:ext cx="1741715" cy="52581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8" idx="1"/>
          </p:cNvCxnSpPr>
          <p:nvPr/>
        </p:nvCxnSpPr>
        <p:spPr>
          <a:xfrm>
            <a:off x="2423885" y="3860800"/>
            <a:ext cx="1741715" cy="34834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9" idx="1"/>
          </p:cNvCxnSpPr>
          <p:nvPr/>
        </p:nvCxnSpPr>
        <p:spPr>
          <a:xfrm>
            <a:off x="2423885" y="3860800"/>
            <a:ext cx="1741715" cy="123041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rved Right Arrow 17"/>
          <p:cNvSpPr/>
          <p:nvPr/>
        </p:nvSpPr>
        <p:spPr>
          <a:xfrm>
            <a:off x="4700003" y="2192587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 rot="10800000">
            <a:off x="5243006" y="2164936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4700003" y="3095769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0800000">
            <a:off x="5243006" y="3068118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4700003" y="3940405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 rot="10800000">
            <a:off x="5243006" y="3912754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>
            <a:off x="4700003" y="4822481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rot="10800000">
            <a:off x="5243006" y="4794830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6429829" y="3236685"/>
            <a:ext cx="1712686" cy="114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505371" y="1901371"/>
            <a:ext cx="2423886" cy="3657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solidFill>
                  <a:schemeClr val="tx1"/>
                </a:solidFill>
              </a:rPr>
              <a:t>#1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#2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#3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#4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#5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#6 …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#7 …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4702" y="2782082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Transaction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08036" y="4906552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Broadcast to the p2p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38599" y="5694343"/>
            <a:ext cx="731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Miners ensure that the transaction is valid and adds to a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Mining?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265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79555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7537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635784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Right Arrow 7"/>
          <p:cNvSpPr/>
          <p:nvPr/>
        </p:nvSpPr>
        <p:spPr>
          <a:xfrm>
            <a:off x="1372603" y="2085495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915606" y="2057844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372603" y="2988677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915606" y="2961026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72603" y="3833313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>
            <a:off x="1915606" y="3805662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372603" y="4715389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1915606" y="4687738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7594" y="1854595"/>
            <a:ext cx="81559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Mining is the creation of blocks to be included in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Miners compete against each other to see who can be the first to solve a tedious math problem.</a:t>
            </a:r>
          </a:p>
          <a:p>
            <a:endParaRPr lang="en-US" sz="2400" dirty="0" smtClean="0"/>
          </a:p>
          <a:p>
            <a:r>
              <a:rPr lang="en-US" sz="2400" dirty="0" smtClean="0"/>
              <a:t>The winning block (and its transactions) are added to the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, then everybody resets and tries to win the next block.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437594" y="5873579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(More details are coming later)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Disruptive Innovation</a:t>
            </a:r>
          </a:p>
          <a:p>
            <a:r>
              <a:rPr lang="en-US" dirty="0" smtClean="0"/>
              <a:t>Wallets, Private Keys, Public Keys, Addresses</a:t>
            </a:r>
          </a:p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Hashing</a:t>
            </a:r>
          </a:p>
          <a:p>
            <a:r>
              <a:rPr lang="en-US" strike="sngStrike" dirty="0" smtClean="0"/>
              <a:t>Elliptic Curves and ECDSA</a:t>
            </a:r>
          </a:p>
          <a:p>
            <a:r>
              <a:rPr lang="en-US" dirty="0" smtClean="0"/>
              <a:t>Mining</a:t>
            </a:r>
          </a:p>
          <a:p>
            <a:r>
              <a:rPr lang="en-US" dirty="0" smtClean="0"/>
              <a:t>Merchant (</a:t>
            </a:r>
            <a:r>
              <a:rPr lang="en-US" dirty="0" err="1" smtClean="0"/>
              <a:t>BitPay</a:t>
            </a:r>
            <a:r>
              <a:rPr lang="en-US" dirty="0" smtClean="0"/>
              <a:t>, </a:t>
            </a:r>
            <a:r>
              <a:rPr lang="en-US" dirty="0" err="1" smtClean="0"/>
              <a:t>CoinBase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2347784"/>
            <a:ext cx="10515600" cy="5107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new Bitcoins created?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Block #301731</a:t>
            </a:r>
          </a:p>
          <a:p>
            <a:pPr marL="0" indent="0">
              <a:buNone/>
            </a:pPr>
            <a:r>
              <a:rPr lang="en-US" sz="1600" dirty="0" smtClean="0"/>
              <a:t>Transaction #0: 	5b51eb6dfbee43c0015774f88d43799516471e54d771a0eb167925a8442d6353</a:t>
            </a:r>
            <a:br>
              <a:rPr lang="en-US" sz="1600" dirty="0" smtClean="0"/>
            </a:br>
            <a:r>
              <a:rPr lang="en-US" sz="1600" dirty="0" smtClean="0"/>
              <a:t>		</a:t>
            </a:r>
            <a:r>
              <a:rPr lang="en-US" sz="1600" dirty="0" err="1" smtClean="0"/>
              <a:t>CoinBase</a:t>
            </a:r>
            <a:r>
              <a:rPr lang="en-US" sz="1600" dirty="0" smtClean="0"/>
              <a:t> (25.01641073 BTC) </a:t>
            </a:r>
            <a:r>
              <a:rPr lang="en-US" sz="1600" dirty="0" smtClean="0">
                <a:sym typeface="Wingdings" panose="05000000000000000000" pitchFamily="2" charset="2"/>
              </a:rPr>
              <a:t> 14cZMQk89mRYQkDEj8Rn25AnGoBi5H6uer</a:t>
            </a:r>
          </a:p>
          <a:p>
            <a:pPr marL="0" indent="0">
              <a:buNone/>
            </a:pPr>
            <a:r>
              <a:rPr lang="en-US" sz="1600" dirty="0" smtClean="0"/>
              <a:t>Transaction #1:	…</a:t>
            </a:r>
          </a:p>
          <a:p>
            <a:pPr marL="0" indent="0">
              <a:buNone/>
            </a:pPr>
            <a:r>
              <a:rPr lang="en-US" sz="1600" dirty="0" smtClean="0">
                <a:sym typeface="Wingdings" panose="05000000000000000000" pitchFamily="2" charset="2"/>
              </a:rPr>
              <a:t>Transaction #2:	…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Block award started at 50 BTC, and is cut in half every 210,000 blocks. 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The award for this block is 25 BTC (because 210000 &lt;= [Block #] &lt; 420000)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The additional 0.01641073 BTC came from transaction fees (awarded to miner).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10515600" cy="19225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Chain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5633" y="1977081"/>
            <a:ext cx="1107988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4382" y="1977082"/>
            <a:ext cx="1057390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02533" y="1977082"/>
            <a:ext cx="1071313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2533" y="3851189"/>
            <a:ext cx="1071313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44608" y="3851189"/>
            <a:ext cx="1084162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44607" y="1977082"/>
            <a:ext cx="1084162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4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2203621" y="2458995"/>
            <a:ext cx="570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831772" y="2458996"/>
            <a:ext cx="570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7" idx="1"/>
          </p:cNvCxnSpPr>
          <p:nvPr/>
        </p:nvCxnSpPr>
        <p:spPr>
          <a:xfrm rot="16200000" flipH="1">
            <a:off x="3156708" y="3087278"/>
            <a:ext cx="1392194" cy="10994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5473846" y="2458996"/>
            <a:ext cx="570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473846" y="4333103"/>
            <a:ext cx="570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707473" y="1977082"/>
            <a:ext cx="1084162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5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9" idx="3"/>
            <a:endCxn id="33" idx="1"/>
          </p:cNvCxnSpPr>
          <p:nvPr/>
        </p:nvCxnSpPr>
        <p:spPr>
          <a:xfrm>
            <a:off x="7128769" y="2458996"/>
            <a:ext cx="578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370339" y="1977081"/>
            <a:ext cx="1084162" cy="963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6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3" idx="3"/>
            <a:endCxn id="37" idx="1"/>
          </p:cNvCxnSpPr>
          <p:nvPr/>
        </p:nvCxnSpPr>
        <p:spPr>
          <a:xfrm flipV="1">
            <a:off x="8791635" y="2458995"/>
            <a:ext cx="5787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6108" y="5725295"/>
            <a:ext cx="1116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Goal: A new block every 10 minutes, controlled by difficulty (adjusted every 2016 blocks)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699157" y="6343135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14 days @ 10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mins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per block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7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3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Hash Rate over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14197"/>
            <a:ext cx="117348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24000"/>
            <a:ext cx="11757632" cy="51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Time between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" y="1690688"/>
            <a:ext cx="12087682" cy="4356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393989"/>
            <a:ext cx="12257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Generate a Block vs. Difficulty</a:t>
            </a:r>
            <a:endParaRPr lang="en-US" dirty="0"/>
          </a:p>
        </p:txBody>
      </p:sp>
      <p:pic>
        <p:nvPicPr>
          <p:cNvPr id="1026" name="Picture 2" descr="https://bitcoinwisdom.com/assets/difficulty/bitcoin-difficulty.png?14044044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896"/>
            <a:ext cx="11153780" cy="48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1841" y="3036163"/>
            <a:ext cx="116901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9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Hashing Getting Faster?</a:t>
            </a:r>
            <a:endParaRPr lang="en-US" dirty="0"/>
          </a:p>
        </p:txBody>
      </p:sp>
      <p:pic>
        <p:nvPicPr>
          <p:cNvPr id="1026" name="Picture 2" descr="https://encrypted-tbn0.gstatic.com/images?q=tbn:ANd9GcS6Av3CVa0GXaeyXPjQwN1Rlwz0rgejqK8rJQivP4Sawj0Gj56D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0887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4.bp.blogspot.com/-d8o4K0rr3fM/T-1zplAC2rI/AAAAAAAAAG8/Wc6RAfaHb6E/s1600/videocar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04" y="38687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43" y="2020887"/>
            <a:ext cx="24098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0.gstatic.com/images?q=tbn:ANd9GcTtsWoE2Qm9WBbVss-4o7hb2fb5xDpZziUeZCaGNA8twPjcM_Nf4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317" y="4005261"/>
            <a:ext cx="3263483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17684" y="3902630"/>
            <a:ext cx="8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kH</a:t>
            </a:r>
            <a:r>
              <a:rPr lang="en-US" dirty="0" smtClean="0"/>
              <a:t>/s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263" y="6180694"/>
            <a:ext cx="98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 MH/s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5600" y="3868738"/>
            <a:ext cx="11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333 MH/s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53628" y="6176962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85 GH/s</a:t>
            </a:r>
            <a:endParaRPr lang="en-US" dirty="0"/>
          </a:p>
        </p:txBody>
      </p:sp>
      <p:pic>
        <p:nvPicPr>
          <p:cNvPr id="1044" name="Picture 20" descr="http://1.bp.blogspot.com/-3bIBOmnQyWU/UhjpmY-dZdI/AAAAAAAABRw/um6dX-uGol0/s1600/Business+group+pushes+Bitcoin+forward+by+investing+in+the+next+generation+of+ASIC+chips+and+a+new+supercompu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464559" y="4713750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53726" y="2418101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Transaction Fee?</a:t>
            </a:r>
            <a:endParaRPr lang="en-US" dirty="0"/>
          </a:p>
        </p:txBody>
      </p:sp>
      <p:pic>
        <p:nvPicPr>
          <p:cNvPr id="1028" name="Picture 4" descr="BC Logo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262799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7351" y="1845003"/>
            <a:ext cx="722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d9cf72328e30a4c32182ac7f2c426df80083b3df93cc1af52d49357e46f3cc7c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88042" y="2601901"/>
            <a:ext cx="585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E243c91ad1af9e78864bb1c90f429c63be974aab51c231132781a6057ec79be3</a:t>
            </a:r>
            <a:br>
              <a:rPr lang="en-US" sz="1200" dirty="0" smtClean="0"/>
            </a:br>
            <a:r>
              <a:rPr lang="en-US" sz="1200" dirty="0" smtClean="0"/>
              <a:t>Pay To Hash: 19cxuvpY9w7mD2JgwPCefbDrXKcWm8vxtT</a:t>
            </a:r>
            <a:br>
              <a:rPr lang="en-US" sz="1200" dirty="0" smtClean="0"/>
            </a:br>
            <a:r>
              <a:rPr lang="en-US" sz="1200" dirty="0" smtClean="0"/>
              <a:t>Signature: [Signature S and R] [Public Key for the Pay To Hash]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88042" y="3386256"/>
            <a:ext cx="586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d10d4a956ad097e277c4026ca1cdceea9a1d7a167594b4117024f6abbe68f1b9</a:t>
            </a:r>
          </a:p>
          <a:p>
            <a:r>
              <a:rPr lang="en-US" sz="1200" dirty="0" smtClean="0"/>
              <a:t>Pay To Hash: 134soke35EVEYR5qJLK9R9GAv3bmVF7qHo </a:t>
            </a:r>
            <a:br>
              <a:rPr lang="en-US" sz="1200" dirty="0" smtClean="0"/>
            </a:br>
            <a:r>
              <a:rPr lang="en-US" sz="1200" dirty="0" smtClean="0"/>
              <a:t>Signature: [Signature S and R] [Public Key for the Pay To Hash]</a:t>
            </a:r>
          </a:p>
        </p:txBody>
      </p:sp>
      <p:pic>
        <p:nvPicPr>
          <p:cNvPr id="11" name="Picture 4" descr="BC Logo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342098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86985" y="2736905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4.999 BTC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2947" y="3533018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0.01124 BTC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51" y="2418102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88042" y="4977621"/>
            <a:ext cx="3653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1M7GeDrbikqqK7HzbFHD2Qh8M7J4tvVLYx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88042" y="5776320"/>
            <a:ext cx="4026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1LUpwPM2AW62UPMY2hhG294MztovmoXDcM</a:t>
            </a:r>
            <a:endParaRPr lang="en-US" sz="1200" dirty="0"/>
          </a:p>
        </p:txBody>
      </p:sp>
      <p:pic>
        <p:nvPicPr>
          <p:cNvPr id="17" name="Picture 4" descr="BC Logo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482825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C Logo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562124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52947" y="4937163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0.01014 BTC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5751" y="5733276"/>
            <a:ext cx="70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5 </a:t>
            </a:r>
            <a:r>
              <a:rPr lang="en-US" dirty="0"/>
              <a:t>BTC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7351" y="4713750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2"/>
            <a:endCxn id="21" idx="0"/>
          </p:cNvCxnSpPr>
          <p:nvPr/>
        </p:nvCxnSpPr>
        <p:spPr>
          <a:xfrm>
            <a:off x="5927124" y="4164523"/>
            <a:ext cx="0" cy="5492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0289283" y="31357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INPUT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10185889" y="53962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4119" y="2998573"/>
            <a:ext cx="2899719" cy="714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5.01024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18235" y="5218671"/>
            <a:ext cx="2899719" cy="714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5.01014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7328255" y="4081783"/>
            <a:ext cx="2899719" cy="7147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 smtClean="0"/>
              <a:t>Δ</a:t>
            </a:r>
            <a:r>
              <a:rPr lang="en-US" sz="3200" dirty="0" smtClean="0"/>
              <a:t>   0.0001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6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"Crypto" Part of </a:t>
            </a:r>
            <a:r>
              <a:rPr lang="en-US" sz="5400" dirty="0" err="1" smtClean="0"/>
              <a:t>Cryptocurrency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ustanothertimewastingwebsite.files.wordpress.com/2013/02/lol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77" y="0"/>
            <a:ext cx="9028814" cy="67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 About Bitcoin?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</a:t>
            </a:r>
            <a:endParaRPr lang="en-US" dirty="0"/>
          </a:p>
        </p:txBody>
      </p:sp>
      <p:pic>
        <p:nvPicPr>
          <p:cNvPr id="2050" name="Picture 2" descr="http://upload.wikimedia.org/wikipedia/commons/thumb/d/db/EllipticCurveCatalog.svg/392px-EllipticCurveCatalo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38750" cy="50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4347" y="3761531"/>
            <a:ext cx="3918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y</a:t>
            </a:r>
            <a:r>
              <a:rPr lang="en-US" sz="5400" baseline="30000" dirty="0" smtClean="0"/>
              <a:t>2</a:t>
            </a:r>
            <a:r>
              <a:rPr lang="en-US" sz="5400" dirty="0" smtClean="0"/>
              <a:t>=x</a:t>
            </a:r>
            <a:r>
              <a:rPr lang="en-US" sz="5400" baseline="30000" dirty="0" smtClean="0"/>
              <a:t>3</a:t>
            </a:r>
            <a:r>
              <a:rPr lang="en-US" sz="5400" dirty="0" smtClean="0"/>
              <a:t> + ax + b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4304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613647" y="2115671"/>
            <a:ext cx="6499412" cy="238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Addition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62400" y="349623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78822" y="297142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940669" y="2466013"/>
            <a:ext cx="69729" cy="34955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40070" y="2437130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04811" y="573619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55751" y="316865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77434" y="25972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78422" y="56501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+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15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3065932" y="2814918"/>
            <a:ext cx="4688539" cy="3594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Addition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62400" y="349623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0"/>
            <a:endCxn id="13" idx="4"/>
          </p:cNvCxnSpPr>
          <p:nvPr/>
        </p:nvCxnSpPr>
        <p:spPr>
          <a:xfrm>
            <a:off x="5831539" y="3186582"/>
            <a:ext cx="26895" cy="1874835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32927" y="3186582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59822" y="4864194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04811" y="573619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29442" y="310052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31539" y="339024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+ Q + 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78422" y="56501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+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4041728" y="1690688"/>
            <a:ext cx="73074" cy="45935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Addition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62400" y="349623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80330" y="459408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04096" y="339024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33564" y="450914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0968" y="3678152"/>
            <a:ext cx="2071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∞ or </a:t>
            </a:r>
            <a:r>
              <a:rPr lang="en-US" sz="4800" i="1" dirty="0" smtClean="0"/>
              <a:t>O </a:t>
            </a:r>
            <a:endParaRPr lang="el-GR" sz="4800" i="1" dirty="0"/>
          </a:p>
        </p:txBody>
      </p:sp>
    </p:spTree>
    <p:extLst>
      <p:ext uri="{BB962C8B-B14F-4D97-AF65-F5344CB8AC3E}">
        <p14:creationId xmlns:p14="http://schemas.microsoft.com/office/powerpoint/2010/main" val="39523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2371163" y="2886798"/>
            <a:ext cx="6212542" cy="79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Point Doubling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94730" y="283695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6671982" y="3013669"/>
            <a:ext cx="31251" cy="245295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604621" y="5269402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73370" y="2816446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29442" y="310052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53168" y="526940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4043082" y="2133600"/>
            <a:ext cx="3792071" cy="46078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Multiplication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605619" y="5269401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4727146" y="3050846"/>
            <a:ext cx="42135" cy="236199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670669" y="5215615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28534" y="2853623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98690" y="518334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30443" y="526438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Must Agree Upon Which Curve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s</a:t>
            </a:r>
            <a:r>
              <a:rPr lang="en-US" sz="3600" dirty="0" smtClean="0"/>
              <a:t>ecp256k1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Standards for Efficient Cryptography (SEC)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Certicom</a:t>
            </a:r>
            <a:r>
              <a:rPr lang="en-US" dirty="0"/>
              <a:t> </a:t>
            </a:r>
            <a:r>
              <a:rPr lang="en-US" dirty="0" smtClean="0"/>
              <a:t>Research</a:t>
            </a:r>
            <a:r>
              <a:rPr lang="en-US" dirty="0"/>
              <a:t>, </a:t>
            </a:r>
            <a:r>
              <a:rPr lang="en-US" dirty="0">
                <a:hlinkClick r:id="rId2"/>
              </a:rPr>
              <a:t>http://www.secg.org/collateral/sec2_final.pdf</a:t>
            </a:r>
            <a:r>
              <a:rPr lang="en-US" dirty="0" smtClean="0"/>
              <a:t>).</a:t>
            </a:r>
          </a:p>
          <a:p>
            <a:r>
              <a:rPr lang="en-US" dirty="0" smtClean="0"/>
              <a:t>256-bit Prime Modulus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Koblitz</a:t>
            </a:r>
            <a:r>
              <a:rPr lang="en-US" dirty="0" smtClean="0"/>
              <a:t> Curve (designed for efficiency)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Secp256k1 Curve: y</a:t>
            </a:r>
            <a:r>
              <a:rPr lang="en-US" baseline="30000" dirty="0" smtClean="0"/>
              <a:t>2</a:t>
            </a:r>
            <a:r>
              <a:rPr lang="en-US" dirty="0" smtClean="0"/>
              <a:t> = x</a:t>
            </a:r>
            <a:r>
              <a:rPr lang="en-US" baseline="30000" dirty="0"/>
              <a:t>3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x + 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y² = x³ + 7 over R, -128 through 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² = x³ + 7 over R, -8 through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1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0368" y="417367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-128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4878" y="41736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8924" y="41736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38433" y="4173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26460" y="4119887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14855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82953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575829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323438" y="1375719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13806" y="1383957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202" y="13921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57688" y="137571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24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secp256k1 Domain Parameters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2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2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P: FFFFFFFFFFFFFFFFFFFFFFFFFFFFFFFFFFFFFFFFFFFFFFFFFFFFFFFEFFFFFC2F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Base Point (Generator) G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X: 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79BE667EF9DCBBAC55A06295CE870B07029BFCDB2DCE28D959F2815B16F81798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Y: 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483ADA7726A3C4655DA4FBFC0E1108A8FD17B448A68554199C47D08FFB10D4B8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Order N of G:</a:t>
            </a:r>
          </a:p>
          <a:p>
            <a:pPr marL="0" indent="0">
              <a:buNone/>
            </a:pP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N: </a:t>
            </a:r>
            <a:r>
              <a:rPr lang="en-US" sz="2400" dirty="0" smtClean="0"/>
              <a:t>FFFFFFFFFFFFFFFFFFFFFFFFFFFFFFFEBAAEDCE6AF48A03BBFD25E8CD0364141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Integer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200" dirty="0" smtClean="0">
                <a:cs typeface="Consolas" panose="020B0609020204030204" pitchFamily="49" charset="0"/>
              </a:rPr>
              <a:t>All calculations are done Modulo 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Example Mod 7: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5x1 =  5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 (mod 7)     5x6 = 30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 (mod 7)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5x2 = 10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 (mod 7)     5x7 = 35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(mod 7)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5x3 = 15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 (mod 7)     5x8 = 40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 (mod 7)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5x4 = 20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 (mod 7)     5x9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45 ≡ 3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5x5 = 25 ≡ 4 (mod 7)     </a:t>
            </a:r>
            <a:r>
              <a:rPr lang="en-US" sz="2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Disruptive Innovation</a:t>
            </a:r>
            <a:endParaRPr lang="en-US" dirty="0"/>
          </a:p>
        </p:txBody>
      </p:sp>
      <p:pic>
        <p:nvPicPr>
          <p:cNvPr id="1026" name="Picture 2" descr="http://www.essay.tv/wp-content/uploads/2010/01/letter-writin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" b="98551" l="4875" r="9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6" y="1690688"/>
            <a:ext cx="4035527" cy="48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GA0N_aLtLvtwRQoMXzdEKuhoY2DlJTDv9vVRbws3hFolFoOS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88" y="2363358"/>
            <a:ext cx="4334044" cy="32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275438" y="3801743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Division: Multiply by Modular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Inverse of a number is 1 divided by that number such that: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Remember </a:t>
                </a:r>
                <a:r>
                  <a:rPr lang="en-US" dirty="0"/>
                  <a:t>this?   </a:t>
                </a:r>
                <a:r>
                  <a:rPr lang="en-US" dirty="0" smtClean="0"/>
                  <a:t>  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5*3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 15 ≡ 1 (mod 7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3 is the modular inverse of 5 (mod 7)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Division: Multiply by Modular Inverse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How would you figure out 24 / 5 in F</a:t>
                </a:r>
                <a:r>
                  <a:rPr lang="en-US" baseline="-25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24 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 ≡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7×3+3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</m:oMath>
                  </m:oMathPara>
                </a14:m>
                <a:endParaRPr lang="en-US" sz="36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×3=9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(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7)</m:t>
                    </m:r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Integer Version Looks Different</a:t>
            </a:r>
            <a:endParaRPr lang="en-US" dirty="0"/>
          </a:p>
        </p:txBody>
      </p:sp>
      <p:pic>
        <p:nvPicPr>
          <p:cNvPr id="1026" name="Picture 2" descr="http://upload.wikimedia.org/wikipedia/commons/e/e1/Elliptic_curve_y%5E2%3Dx%5E3-x_on_finite_field_Z_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7323134" cy="50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74443" y="5755839"/>
            <a:ext cx="2588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This is for F</a:t>
            </a:r>
            <a:r>
              <a:rPr lang="en-US" sz="2000" i="1" baseline="-25000" dirty="0" smtClean="0"/>
              <a:t>71</a:t>
            </a:r>
            <a:r>
              <a:rPr lang="en-US" sz="2000" i="1" dirty="0" smtClean="0"/>
              <a:t>. Imagine</a:t>
            </a:r>
          </a:p>
          <a:p>
            <a:r>
              <a:rPr lang="en-US" sz="2000" i="1" dirty="0" smtClean="0"/>
              <a:t>what it would look like </a:t>
            </a:r>
            <a:br>
              <a:rPr lang="en-US" sz="2000" i="1" dirty="0" smtClean="0"/>
            </a:br>
            <a:r>
              <a:rPr lang="en-US" sz="2000" i="1" dirty="0" smtClean="0"/>
              <a:t>for Bitcoin's field!</a:t>
            </a:r>
            <a:endParaRPr lang="en-US" sz="2000" i="1" dirty="0"/>
          </a:p>
        </p:txBody>
      </p:sp>
      <p:pic>
        <p:nvPicPr>
          <p:cNvPr id="5" name="Picture 2" descr="y² = x³ + 7 over R, -128 through 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77" y="1690687"/>
            <a:ext cx="2728143" cy="27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8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Geometrically, it works the same</a:t>
            </a:r>
            <a:endParaRPr lang="en-US" dirty="0"/>
          </a:p>
        </p:txBody>
      </p:sp>
      <p:pic>
        <p:nvPicPr>
          <p:cNvPr id="1026" name="Picture 2" descr="http://upload.wikimedia.org/wikipedia/commons/e/e1/Elliptic_curve_y%5E2%3Dx%5E3-x_on_finite_field_Z_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7323134" cy="50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2421924" y="2314832"/>
            <a:ext cx="2734962" cy="26855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372497" y="4950941"/>
            <a:ext cx="107092" cy="988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11145" y="3641124"/>
            <a:ext cx="107092" cy="988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9" idx="0"/>
          </p:cNvCxnSpPr>
          <p:nvPr/>
        </p:nvCxnSpPr>
        <p:spPr>
          <a:xfrm>
            <a:off x="5152767" y="2265404"/>
            <a:ext cx="4119" cy="370702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099221" y="2265404"/>
            <a:ext cx="107092" cy="988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99221" y="5923005"/>
            <a:ext cx="107092" cy="988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3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Point Multiplication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err="1" smtClean="0"/>
              <a:t>P</a:t>
            </a:r>
            <a:r>
              <a:rPr lang="en-US" sz="6000" baseline="-25000" dirty="0" err="1" smtClean="0"/>
              <a:t>k</a:t>
            </a:r>
            <a:r>
              <a:rPr lang="en-US" sz="6000" dirty="0" smtClean="0"/>
              <a:t> = G+G+G+G+… = k*G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k </a:t>
            </a:r>
            <a:r>
              <a:rPr lang="en-US" sz="3600" dirty="0"/>
              <a:t>is a Scalar value (a normal integer)</a:t>
            </a:r>
          </a:p>
          <a:p>
            <a:pPr marL="0" indent="0">
              <a:buNone/>
            </a:pPr>
            <a:r>
              <a:rPr lang="en-US" sz="3600" dirty="0"/>
              <a:t>G is a point on the curve (i.e., the Generator)</a:t>
            </a:r>
            <a:endParaRPr lang="en-US" sz="32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The * here means elliptic curve point multiplication.</a:t>
            </a:r>
          </a:p>
          <a:p>
            <a:pPr marL="0" indent="0">
              <a:buNone/>
            </a:pP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822700" y="2641600"/>
            <a:ext cx="407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35902" y="2776538"/>
            <a:ext cx="22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G to itself k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Keys and Public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Private Key:</a:t>
            </a:r>
            <a:br>
              <a:rPr lang="en-US" b="1" dirty="0" smtClean="0"/>
            </a:br>
            <a:r>
              <a:rPr lang="en-US" dirty="0" smtClean="0"/>
              <a:t>Choose any random 256-bit integer smaller than the order N of G. 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/>
              <a:t>FFFFFFFFFFFFFFFFFFFFFFFFFFFFFFFEBAAEDCE6AF48A03BBFD25E8CD0364141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WARNING:</a:t>
            </a:r>
          </a:p>
          <a:p>
            <a:pPr marL="0" indent="0">
              <a:buNone/>
            </a:pPr>
            <a:r>
              <a:rPr lang="en-US" dirty="0" smtClean="0"/>
              <a:t>Private Keys MUST be secured. The Bad Guys</a:t>
            </a:r>
            <a:r>
              <a:rPr lang="en-US" baseline="30000" dirty="0" smtClean="0"/>
              <a:t>TM</a:t>
            </a:r>
            <a:r>
              <a:rPr lang="en-US" dirty="0" smtClean="0"/>
              <a:t> are CONSTANTLY trying to get your private keys to steal your Bitcoin.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Keys and Public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Public Key:</a:t>
            </a:r>
            <a:br>
              <a:rPr lang="en-US" b="1" dirty="0" smtClean="0"/>
            </a:br>
            <a:r>
              <a:rPr lang="en-US" dirty="0" smtClean="0"/>
              <a:t>Given Private Key "d", calculate Public Key "Q" as:</a:t>
            </a:r>
          </a:p>
          <a:p>
            <a:pPr marL="0" indent="0">
              <a:buNone/>
            </a:pPr>
            <a:endParaRPr lang="en-US" sz="2000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60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Q = d*G</a:t>
            </a:r>
            <a:endParaRPr lang="en-US" sz="6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52200" cy="1325563"/>
          </a:xfrm>
        </p:spPr>
        <p:txBody>
          <a:bodyPr>
            <a:noAutofit/>
          </a:bodyPr>
          <a:lstStyle/>
          <a:p>
            <a:r>
              <a:rPr lang="en-US" sz="4400" dirty="0" smtClean="0"/>
              <a:t>Cannot Deduce Private Keys from Adjacent Public Keys</a:t>
            </a:r>
            <a:endParaRPr lang="en-US" sz="4400" dirty="0"/>
          </a:p>
        </p:txBody>
      </p:sp>
      <p:pic>
        <p:nvPicPr>
          <p:cNvPr id="1026" name="Picture 2" descr="http://upload.wikimedia.org/wikipedia/commons/e/e1/Elliptic_curve_y%5E2%3Dx%5E3-x_on_finite_field_Z_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7323134" cy="50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169297" y="2664941"/>
            <a:ext cx="107092" cy="988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76389" y="2597836"/>
            <a:ext cx="107092" cy="988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63639" y="2252190"/>
            <a:ext cx="825500" cy="825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 Curve Digital Signature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Calculate "e", the SHA-256 Hash of the message to be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Pick a cryptographically random integer "k" less than order N of G</a:t>
                </a:r>
                <a:br>
                  <a:rPr lang="en-US" dirty="0" smtClean="0"/>
                </a:br>
                <a:r>
                  <a:rPr lang="en-US" dirty="0" smtClean="0">
                    <a:solidFill>
                      <a:srgbClr val="FF0000"/>
                    </a:solidFill>
                  </a:rPr>
                  <a:t>WARNING: Use a unique value of "k" for each message. No reuse.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Calculate "r" as the X-coordinate of k*G (mod 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Calculate "s" as: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</m:oMath>
                  </m:oMathPara>
                </a14:m>
                <a:r>
                  <a:rPr lang="en-US" sz="3600" b="0" dirty="0" smtClean="0">
                    <a:ea typeface="Cambria Math" panose="02040503050406030204" pitchFamily="18" charset="0"/>
                  </a:rPr>
                  <a:t/>
                </a:r>
                <a:br>
                  <a:rPr lang="en-US" sz="3600" b="0" dirty="0" smtClean="0">
                    <a:ea typeface="Cambria Math" panose="02040503050406030204" pitchFamily="18" charset="0"/>
                  </a:rPr>
                </a:br>
                <a:endParaRPr lang="en-US" sz="36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 smtClean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 smtClean="0"/>
                  <a:t>Pair (r, s) is the signature for the message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01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8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 Verification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Calculate "e", the SHA-256 Hash of the message that was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Calculate "u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" and "u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" as: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Calculate point (x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y</a:t>
                </a:r>
                <a:r>
                  <a:rPr lang="en-US" baseline="-25000" dirty="0"/>
                  <a:t>1</a:t>
                </a:r>
                <a:r>
                  <a:rPr lang="en-US" dirty="0" smtClean="0"/>
                  <a:t>) as: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Signature is valid if  r = X</a:t>
                </a:r>
                <a:r>
                  <a:rPr lang="en-US" baseline="-25000" dirty="0" smtClean="0"/>
                  <a:t>1 </a:t>
                </a:r>
                <a:r>
                  <a:rPr lang="en-US" dirty="0" smtClean="0"/>
                  <a:t> (mod 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7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Disruptive Innovation</a:t>
            </a:r>
            <a:endParaRPr lang="en-US" dirty="0"/>
          </a:p>
        </p:txBody>
      </p:sp>
      <p:pic>
        <p:nvPicPr>
          <p:cNvPr id="1028" name="Picture 4" descr="https://encrypted-tbn3.gstatic.com/images?q=tbn:ANd9GcTGA0N_aLtLvtwRQoMXzdEKuhoY2DlJTDv9vVRbws3hFolFoOS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6" y="2363358"/>
            <a:ext cx="4334044" cy="32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taxi.ws/themes/site_themes/delegate/images/uploads/Map_of_the_United_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78" y="2365626"/>
            <a:ext cx="5810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rved Down Arrow 4"/>
          <p:cNvSpPr/>
          <p:nvPr/>
        </p:nvSpPr>
        <p:spPr>
          <a:xfrm>
            <a:off x="6175135" y="2363357"/>
            <a:ext cx="4655329" cy="1438385"/>
          </a:xfrm>
          <a:prstGeom prst="curved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864811" y="3801742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9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That Work?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That Work?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From previous step: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Substitute formula for "s":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Rearrange and simplify: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(by definition, "r" is the x-coordinate of k*G)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7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"k" is reused for multiple signatures?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Two signatures: (r, s) and (r, s</a:t>
                </a:r>
                <a:r>
                  <a:rPr lang="en-US" baseline="-25000" dirty="0"/>
                  <a:t>1</a:t>
                </a:r>
                <a:r>
                  <a:rPr lang="en-US" dirty="0" smtClean="0"/>
                  <a:t>) for message hashes e and e</a:t>
                </a:r>
                <a:r>
                  <a:rPr lang="en-US" baseline="-25000" dirty="0" smtClean="0"/>
                  <a:t>1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sz="2200" i="1" dirty="0" smtClean="0"/>
                  <a:t/>
                </a:r>
                <a:br>
                  <a:rPr lang="en-US" sz="2200" i="1" dirty="0" smtClean="0"/>
                </a:br>
                <a:r>
                  <a:rPr lang="en-US" sz="2200" i="1" dirty="0" smtClean="0"/>
                  <a:t/>
                </a:r>
                <a:br>
                  <a:rPr lang="en-US" sz="2200" i="1" dirty="0" smtClean="0"/>
                </a:br>
                <a:r>
                  <a:rPr lang="en-US" sz="2200" i="1" dirty="0" smtClean="0"/>
                  <a:t>* This is how the signing key for the </a:t>
                </a:r>
                <a:r>
                  <a:rPr lang="en-US" sz="2200" i="1" dirty="0" err="1" smtClean="0"/>
                  <a:t>Playstation</a:t>
                </a:r>
                <a:r>
                  <a:rPr lang="en-US" sz="2200" i="1" dirty="0" smtClean="0"/>
                  <a:t> 3 was "cracked"</a:t>
                </a:r>
                <a:endParaRPr lang="en-US" sz="22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15200" y="400129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once we know 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4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464559" y="4713750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53726" y="2418101"/>
            <a:ext cx="447440" cy="174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the Transaction</a:t>
            </a:r>
            <a:endParaRPr lang="en-US" dirty="0"/>
          </a:p>
        </p:txBody>
      </p:sp>
      <p:pic>
        <p:nvPicPr>
          <p:cNvPr id="1028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262799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7351" y="1845003"/>
            <a:ext cx="722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d9cf72328e30a4c32182ac7f2c426df80083b3df93cc1af52d49357e46f3cc7c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88042" y="2601901"/>
            <a:ext cx="585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E243c91ad1af9e78864bb1c90f429c63be974aab51c231132781a6057ec79be3</a:t>
            </a:r>
            <a:br>
              <a:rPr lang="en-US" sz="1200" dirty="0" smtClean="0"/>
            </a:br>
            <a:r>
              <a:rPr lang="en-US" sz="1200" dirty="0" smtClean="0"/>
              <a:t>Pay To Hash: 19cxuvpY9w7mD2JgwPCefbDrXKcWm8vxtT</a:t>
            </a:r>
            <a:br>
              <a:rPr lang="en-US" sz="1200" dirty="0" smtClean="0"/>
            </a:br>
            <a:r>
              <a:rPr lang="en-US" sz="1200" b="1" dirty="0" smtClean="0"/>
              <a:t>Signature: [Signature S and R] [Public Key for the Pay To Hash]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88042" y="3386256"/>
            <a:ext cx="586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Transaction: d10d4a956ad097e277c4026ca1cdceea9a1d7a167594b4117024f6abbe68f1b9</a:t>
            </a:r>
          </a:p>
          <a:p>
            <a:r>
              <a:rPr lang="en-US" sz="1200" dirty="0" smtClean="0"/>
              <a:t>Pay To Hash: 134soke35EVEYR5qJLK9R9GAv3bmVF7qHo </a:t>
            </a:r>
            <a:br>
              <a:rPr lang="en-US" sz="1200" dirty="0" smtClean="0"/>
            </a:br>
            <a:r>
              <a:rPr lang="en-US" sz="1200" b="1" dirty="0" smtClean="0"/>
              <a:t>Signature: [Signature S and R] [Public Key for the Pay To Hash]</a:t>
            </a:r>
          </a:p>
        </p:txBody>
      </p:sp>
      <p:pic>
        <p:nvPicPr>
          <p:cNvPr id="11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3420982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86985" y="2736905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4.999 BTC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2947" y="3533018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0.01124 BTC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7351" y="2418102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88042" y="4977621"/>
            <a:ext cx="3653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1M7GeDrbikqqK7HzbFHD2Qh8M7J4tvVLYx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188042" y="5776320"/>
            <a:ext cx="4026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Pay To Hash: 1LUpwPM2AW62UPMY2hhG294MztovmoXDcM</a:t>
            </a:r>
            <a:endParaRPr lang="en-US" sz="1200" dirty="0"/>
          </a:p>
        </p:txBody>
      </p:sp>
      <p:pic>
        <p:nvPicPr>
          <p:cNvPr id="17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2" y="482825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C Logo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81" y="5621240"/>
            <a:ext cx="587161" cy="5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52947" y="4937163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0.01014 BTC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5751" y="5733276"/>
            <a:ext cx="70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5 </a:t>
            </a:r>
            <a:r>
              <a:rPr lang="en-US" dirty="0"/>
              <a:t>BTC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7351" y="4713750"/>
            <a:ext cx="9959546" cy="1746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2"/>
            <a:endCxn id="21" idx="0"/>
          </p:cNvCxnSpPr>
          <p:nvPr/>
        </p:nvCxnSpPr>
        <p:spPr>
          <a:xfrm>
            <a:off x="5927124" y="4164523"/>
            <a:ext cx="0" cy="5492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0289283" y="31357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INPUT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10185889" y="53962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8042" y="2984500"/>
            <a:ext cx="4076358" cy="26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Mining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Mining?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265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79555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7537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635784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Right Arrow 7"/>
          <p:cNvSpPr/>
          <p:nvPr/>
        </p:nvSpPr>
        <p:spPr>
          <a:xfrm>
            <a:off x="1372603" y="2085495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915606" y="2057844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372603" y="2988677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915606" y="2961026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72603" y="3833313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>
            <a:off x="1915606" y="3805662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372603" y="4715389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1915606" y="4687738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7594" y="1854595"/>
            <a:ext cx="81559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creates own version of the next block in the Block Chain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All reference the last known block as its predecessor in the chain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Transactions included may be different than other miners'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Each block has some information unique to the miner creating it</a:t>
            </a:r>
            <a:br>
              <a:rPr lang="en-US" sz="2000" dirty="0" smtClean="0"/>
            </a:b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437594" y="3711272"/>
            <a:ext cx="8482558" cy="2912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75222" y="3711273"/>
            <a:ext cx="65423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Block #: </a:t>
            </a:r>
            <a:r>
              <a:rPr lang="en-US" dirty="0" err="1" smtClean="0"/>
              <a:t>xxxxxxx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Previous Block: </a:t>
            </a:r>
            <a:r>
              <a:rPr lang="en-US" dirty="0" err="1" smtClean="0"/>
              <a:t>yyyyyyy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Transaction 0: </a:t>
            </a:r>
            <a:r>
              <a:rPr lang="en-US" dirty="0" err="1" smtClean="0"/>
              <a:t>aaaaaaaaaaaaaaaaaaaaaaaaaaaaaaaaaaaaaaaaaaaaa</a:t>
            </a:r>
            <a:endParaRPr lang="en-US" dirty="0" smtClean="0"/>
          </a:p>
          <a:p>
            <a:r>
              <a:rPr lang="en-US" dirty="0" smtClean="0"/>
              <a:t>Transaction 1: </a:t>
            </a:r>
            <a:r>
              <a:rPr lang="en-US" dirty="0" err="1" smtClean="0"/>
              <a:t>bbbbbbbbbbbbbbbbbbbbbbbbbbbbbbbbbbbbbbbbb</a:t>
            </a:r>
            <a:endParaRPr lang="en-US" dirty="0" smtClean="0"/>
          </a:p>
          <a:p>
            <a:r>
              <a:rPr lang="en-US" dirty="0" smtClean="0"/>
              <a:t>Transaction 3: </a:t>
            </a:r>
            <a:r>
              <a:rPr lang="en-US" dirty="0" err="1" smtClean="0"/>
              <a:t>ccccccccccccccccccccccccccccccccccccccccccccccccccc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Mining?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265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79555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7537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635784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Right Arrow 7"/>
          <p:cNvSpPr/>
          <p:nvPr/>
        </p:nvSpPr>
        <p:spPr>
          <a:xfrm>
            <a:off x="1372603" y="2085495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915606" y="2057844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372603" y="2988677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915606" y="2961026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72603" y="3833313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>
            <a:off x="1915606" y="3805662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372603" y="4715389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1915606" y="4687738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7594" y="1854595"/>
            <a:ext cx="8155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Proof of Work: Each miner then tries to "solve" the block by generating a SHA-256 hash </a:t>
            </a:r>
            <a:r>
              <a:rPr lang="en-US" sz="2400" dirty="0" smtClean="0"/>
              <a:t>less than some number (0x00000…)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Calculate Hash, change something (nonce), calculate hash again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If block isn't solved, add more transaction data to it and repeat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Hard to do, but can be verified nearly instantly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7594" y="3711272"/>
            <a:ext cx="8482558" cy="2912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75222" y="3711273"/>
            <a:ext cx="685957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Block #: </a:t>
            </a:r>
            <a:r>
              <a:rPr lang="en-US" dirty="0" err="1" smtClean="0"/>
              <a:t>xxxxxxx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Previous Block: </a:t>
            </a:r>
            <a:r>
              <a:rPr lang="en-US" dirty="0" err="1" smtClean="0"/>
              <a:t>yyyyyyy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Transaction 0: </a:t>
            </a:r>
            <a:r>
              <a:rPr lang="en-US" dirty="0" err="1" smtClean="0"/>
              <a:t>aaaaaaaaaaaaaaaaaaaaaaaaaaaaaaaaaaaaaaaaaaaaa</a:t>
            </a:r>
            <a:endParaRPr lang="en-US" dirty="0" smtClean="0"/>
          </a:p>
          <a:p>
            <a:r>
              <a:rPr lang="en-US" dirty="0" smtClean="0"/>
              <a:t>Transaction 1: </a:t>
            </a:r>
            <a:r>
              <a:rPr lang="en-US" dirty="0" err="1" smtClean="0"/>
              <a:t>bbbbbbbbbbbbbbbbbbbbbbbbbbbbbbbbbbbbbbbbb</a:t>
            </a:r>
            <a:endParaRPr lang="en-US" dirty="0" smtClean="0"/>
          </a:p>
          <a:p>
            <a:r>
              <a:rPr lang="en-US" dirty="0" smtClean="0"/>
              <a:t>Transaction 3: </a:t>
            </a:r>
            <a:r>
              <a:rPr lang="en-US" dirty="0" err="1" smtClean="0"/>
              <a:t>ccccccccccccccccccccccccccccccccccccccccccccccccccc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Random </a:t>
            </a:r>
            <a:r>
              <a:rPr lang="en-US" dirty="0"/>
              <a:t>Data: </a:t>
            </a:r>
            <a:r>
              <a:rPr lang="en-US" dirty="0" smtClean="0"/>
              <a:t>99999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Hash: </a:t>
            </a:r>
            <a:r>
              <a:rPr lang="en-US" dirty="0" smtClean="0"/>
              <a:t>8cd329abe28288ade29923b35ae21299ebbcdaa2128389212bb…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Mining?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265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79555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753708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635784"/>
            <a:ext cx="1930400" cy="696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Right Arrow 7"/>
          <p:cNvSpPr/>
          <p:nvPr/>
        </p:nvSpPr>
        <p:spPr>
          <a:xfrm>
            <a:off x="1372603" y="2085495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915606" y="2057844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372603" y="2988677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915606" y="2961026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1372603" y="3833313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>
            <a:off x="1915606" y="3805662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1372603" y="4715389"/>
            <a:ext cx="403106" cy="537475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 rot="10800000">
            <a:off x="1915606" y="4687738"/>
            <a:ext cx="444583" cy="592778"/>
          </a:xfrm>
          <a:prstGeom prst="curv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7594" y="1854595"/>
            <a:ext cx="8155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Proof of Work: Each miner then tries to "solve" the block by generating a SHA-256 hash with a number of leading zero bits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Calculate Hash, change something (nonce), calculate hash again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If block isn't solved, add more transaction data to it and repeat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Hard to do, but can be verified nearly instantly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37594" y="3711272"/>
            <a:ext cx="8482558" cy="2912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75222" y="3711273"/>
            <a:ext cx="68499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Block #: </a:t>
            </a:r>
            <a:r>
              <a:rPr lang="en-US" dirty="0" err="1" smtClean="0"/>
              <a:t>xxxxxxx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Previous Block: </a:t>
            </a:r>
            <a:r>
              <a:rPr lang="en-US" dirty="0" err="1" smtClean="0"/>
              <a:t>yyyyyyy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Transaction 0: </a:t>
            </a:r>
            <a:r>
              <a:rPr lang="en-US" dirty="0" err="1" smtClean="0"/>
              <a:t>aaaaaaaaaaaaaaaaaaaaaaaaaaaaaaaaaaaaaaaaaaaaa</a:t>
            </a:r>
            <a:endParaRPr lang="en-US" dirty="0" smtClean="0"/>
          </a:p>
          <a:p>
            <a:r>
              <a:rPr lang="en-US" dirty="0" smtClean="0"/>
              <a:t>Transaction 1: </a:t>
            </a:r>
            <a:r>
              <a:rPr lang="en-US" dirty="0" err="1" smtClean="0"/>
              <a:t>bbbbbbbbbbbbbbbbbbbbbbbbbbbbbbbbbbbbbbbbb</a:t>
            </a:r>
            <a:endParaRPr lang="en-US" dirty="0" smtClean="0"/>
          </a:p>
          <a:p>
            <a:r>
              <a:rPr lang="en-US" dirty="0" smtClean="0"/>
              <a:t>Transaction 3: </a:t>
            </a:r>
            <a:r>
              <a:rPr lang="en-US" dirty="0" err="1" smtClean="0"/>
              <a:t>ccccccccccccccccccccccccccccccccccccccccccccccccccc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Transaction 4: </a:t>
            </a:r>
            <a:r>
              <a:rPr lang="en-US" dirty="0" err="1" smtClean="0">
                <a:solidFill>
                  <a:srgbClr val="C00000"/>
                </a:solidFill>
              </a:rPr>
              <a:t>ddddddddddddddddddddddddddddddddddddddddd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Random Data: </a:t>
            </a:r>
            <a:r>
              <a:rPr lang="en-US" dirty="0" smtClean="0">
                <a:solidFill>
                  <a:srgbClr val="C00000"/>
                </a:solidFill>
              </a:rPr>
              <a:t>12345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Hash: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000000</a:t>
            </a:r>
            <a:r>
              <a:rPr lang="en-US" dirty="0" smtClean="0"/>
              <a:t>a8383bd2c3ae2e9e9bb018dba9d2bb3e56aab12b344d2…</a:t>
            </a:r>
          </a:p>
        </p:txBody>
      </p:sp>
    </p:spTree>
    <p:extLst>
      <p:ext uri="{BB962C8B-B14F-4D97-AF65-F5344CB8AC3E}">
        <p14:creationId xmlns:p14="http://schemas.microsoft.com/office/powerpoint/2010/main" val="384911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</a:t>
            </a:r>
            <a:endParaRPr lang="en-US" dirty="0"/>
          </a:p>
        </p:txBody>
      </p:sp>
      <p:pic>
        <p:nvPicPr>
          <p:cNvPr id="1026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017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25" y="2018177"/>
            <a:ext cx="970465" cy="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05" y="3237377"/>
            <a:ext cx="970465" cy="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04" y="4456577"/>
            <a:ext cx="970465" cy="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4" y="5675777"/>
            <a:ext cx="970465" cy="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>
            <a:off x="8571470" y="2785343"/>
            <a:ext cx="3204519" cy="18370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Bitcoin Network</a:t>
            </a:r>
            <a:endParaRPr lang="en-US" dirty="0"/>
          </a:p>
        </p:txBody>
      </p:sp>
      <p:cxnSp>
        <p:nvCxnSpPr>
          <p:cNvPr id="13" name="Elbow Connector 12"/>
          <p:cNvCxnSpPr>
            <a:stCxn id="7" idx="3"/>
          </p:cNvCxnSpPr>
          <p:nvPr/>
        </p:nvCxnSpPr>
        <p:spPr>
          <a:xfrm>
            <a:off x="2002590" y="2401760"/>
            <a:ext cx="2889889" cy="687429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3"/>
          </p:cNvCxnSpPr>
          <p:nvPr/>
        </p:nvCxnSpPr>
        <p:spPr>
          <a:xfrm>
            <a:off x="2018270" y="3620960"/>
            <a:ext cx="2842850" cy="136367"/>
          </a:xfrm>
          <a:prstGeom prst="bentConnector3">
            <a:avLst>
              <a:gd name="adj1" fmla="val 4826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3"/>
          </p:cNvCxnSpPr>
          <p:nvPr/>
        </p:nvCxnSpPr>
        <p:spPr>
          <a:xfrm flipV="1">
            <a:off x="2018269" y="4277276"/>
            <a:ext cx="2858531" cy="562884"/>
          </a:xfrm>
          <a:prstGeom prst="bentConnector3">
            <a:avLst>
              <a:gd name="adj1" fmla="val 33862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3"/>
          </p:cNvCxnSpPr>
          <p:nvPr/>
        </p:nvCxnSpPr>
        <p:spPr>
          <a:xfrm flipV="1">
            <a:off x="2051219" y="4760423"/>
            <a:ext cx="3179808" cy="1298937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6" idx="3"/>
          </p:cNvCxnSpPr>
          <p:nvPr/>
        </p:nvCxnSpPr>
        <p:spPr>
          <a:xfrm>
            <a:off x="7315200" y="3620960"/>
            <a:ext cx="111210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6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about Hashing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10010010001001010101010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00001110111010110001010</a:t>
            </a:r>
            <a:br>
              <a:rPr lang="en-US" dirty="0" smtClean="0"/>
            </a:br>
            <a:r>
              <a:rPr lang="en-US" dirty="0" smtClean="0"/>
              <a:t>00100011111100101001010</a:t>
            </a:r>
            <a:br>
              <a:rPr lang="en-US" dirty="0" smtClean="0"/>
            </a:br>
            <a:r>
              <a:rPr lang="en-US" dirty="0" smtClean="0"/>
              <a:t>00101110100001110000001</a:t>
            </a:r>
            <a:br>
              <a:rPr lang="en-US" dirty="0" smtClean="0"/>
            </a:br>
            <a:r>
              <a:rPr lang="en-US" dirty="0" smtClean="0"/>
              <a:t>11101011010010100101010</a:t>
            </a:r>
            <a:br>
              <a:rPr lang="en-US" dirty="0" smtClean="0"/>
            </a:br>
            <a:r>
              <a:rPr lang="en-US" dirty="0" smtClean="0"/>
              <a:t>00111101110010011110111</a:t>
            </a:r>
            <a:br>
              <a:rPr lang="en-US" dirty="0" smtClean="0"/>
            </a:br>
            <a:r>
              <a:rPr lang="en-US" dirty="0" smtClean="0"/>
              <a:t>11000100010010010100101</a:t>
            </a:r>
            <a:br>
              <a:rPr lang="en-US" dirty="0" smtClean="0"/>
            </a:br>
            <a:r>
              <a:rPr lang="en-US" dirty="0" smtClean="0"/>
              <a:t>10001000000001111011010</a:t>
            </a:r>
            <a:br>
              <a:rPr lang="en-US" dirty="0" smtClean="0"/>
            </a:br>
            <a:r>
              <a:rPr lang="en-US" dirty="0" smtClean="0"/>
              <a:t>11010001001011100110101</a:t>
            </a:r>
            <a:br>
              <a:rPr lang="en-US" dirty="0" smtClean="0"/>
            </a:br>
            <a:r>
              <a:rPr lang="en-US" dirty="0" smtClean="0"/>
              <a:t>01010001001001001010001</a:t>
            </a:r>
          </a:p>
          <a:p>
            <a:r>
              <a:rPr lang="en-US" dirty="0" smtClean="0"/>
              <a:t>10010101…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67051" y="3009900"/>
            <a:ext cx="1458097" cy="709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State:</a:t>
            </a:r>
          </a:p>
          <a:p>
            <a:pPr algn="ctr"/>
            <a:r>
              <a:rPr lang="en-US" dirty="0" smtClean="0"/>
              <a:t>FF92D7A1…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Disruptive Innovation</a:t>
            </a:r>
            <a:endParaRPr lang="en-US" dirty="0"/>
          </a:p>
        </p:txBody>
      </p:sp>
      <p:pic>
        <p:nvPicPr>
          <p:cNvPr id="1026" name="Picture 2" descr="http://www.essay.tv/wp-content/uploads/2010/01/letter-writing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8" b="98551" l="4875" r="9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90" y="1599786"/>
            <a:ext cx="4035527" cy="48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GA0N_aLtLvtwRQoMXzdEKuhoY2DlJTDv9vVRbws3hFolFoOS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23" y="2495594"/>
            <a:ext cx="4334044" cy="32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639668" y="3801742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38200" y="3801742"/>
            <a:ext cx="1136822" cy="650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Hashing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10010010001001010101010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00001110111010110001010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00100011111100101001010</a:t>
            </a:r>
            <a:br>
              <a:rPr lang="en-US" dirty="0" smtClean="0"/>
            </a:br>
            <a:r>
              <a:rPr lang="en-US" dirty="0" smtClean="0"/>
              <a:t>00101110100001110000001</a:t>
            </a:r>
            <a:br>
              <a:rPr lang="en-US" dirty="0" smtClean="0"/>
            </a:br>
            <a:r>
              <a:rPr lang="en-US" dirty="0" smtClean="0"/>
              <a:t>11101011010010100101010</a:t>
            </a:r>
            <a:br>
              <a:rPr lang="en-US" dirty="0" smtClean="0"/>
            </a:br>
            <a:r>
              <a:rPr lang="en-US" dirty="0" smtClean="0"/>
              <a:t>00111101110010011110111</a:t>
            </a:r>
            <a:br>
              <a:rPr lang="en-US" dirty="0" smtClean="0"/>
            </a:br>
            <a:r>
              <a:rPr lang="en-US" dirty="0" smtClean="0"/>
              <a:t>11000100010010010100101</a:t>
            </a:r>
            <a:br>
              <a:rPr lang="en-US" dirty="0" smtClean="0"/>
            </a:br>
            <a:r>
              <a:rPr lang="en-US" dirty="0" smtClean="0"/>
              <a:t>10001000000001111011010</a:t>
            </a:r>
            <a:br>
              <a:rPr lang="en-US" dirty="0" smtClean="0"/>
            </a:br>
            <a:r>
              <a:rPr lang="en-US" dirty="0" smtClean="0"/>
              <a:t>11010001001011100110101</a:t>
            </a:r>
            <a:br>
              <a:rPr lang="en-US" dirty="0" smtClean="0"/>
            </a:br>
            <a:r>
              <a:rPr lang="en-US" dirty="0" smtClean="0"/>
              <a:t>01010001001001001010001</a:t>
            </a:r>
          </a:p>
          <a:p>
            <a:r>
              <a:rPr lang="en-US" dirty="0" smtClean="0"/>
              <a:t>10010101…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67051" y="3009900"/>
            <a:ext cx="1458097" cy="709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State:</a:t>
            </a:r>
          </a:p>
          <a:p>
            <a:pPr algn="ctr"/>
            <a:r>
              <a:rPr lang="en-US" dirty="0" smtClean="0"/>
              <a:t>BB43D1DD…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Hashing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10010010001001010101010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00001110111010110001010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00100011111100101001010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00101110100001110000001</a:t>
            </a:r>
            <a:br>
              <a:rPr lang="en-US" dirty="0" smtClean="0"/>
            </a:br>
            <a:r>
              <a:rPr lang="en-US" dirty="0" smtClean="0"/>
              <a:t>11101011010010100101010</a:t>
            </a:r>
            <a:br>
              <a:rPr lang="en-US" dirty="0" smtClean="0"/>
            </a:br>
            <a:r>
              <a:rPr lang="en-US" dirty="0" smtClean="0"/>
              <a:t>00111101110010011110111</a:t>
            </a:r>
            <a:br>
              <a:rPr lang="en-US" dirty="0" smtClean="0"/>
            </a:br>
            <a:r>
              <a:rPr lang="en-US" dirty="0" smtClean="0"/>
              <a:t>11000100010010010100101</a:t>
            </a:r>
            <a:br>
              <a:rPr lang="en-US" dirty="0" smtClean="0"/>
            </a:br>
            <a:r>
              <a:rPr lang="en-US" dirty="0" smtClean="0"/>
              <a:t>10001000000001111011010</a:t>
            </a:r>
            <a:br>
              <a:rPr lang="en-US" dirty="0" smtClean="0"/>
            </a:br>
            <a:r>
              <a:rPr lang="en-US" dirty="0" smtClean="0"/>
              <a:t>11010001001011100110101</a:t>
            </a:r>
            <a:br>
              <a:rPr lang="en-US" dirty="0" smtClean="0"/>
            </a:br>
            <a:r>
              <a:rPr lang="en-US" dirty="0" smtClean="0"/>
              <a:t>01010001001001001010001</a:t>
            </a:r>
          </a:p>
          <a:p>
            <a:r>
              <a:rPr lang="en-US" dirty="0" smtClean="0"/>
              <a:t>10010101…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67051" y="3009900"/>
            <a:ext cx="1458097" cy="709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State:</a:t>
            </a:r>
          </a:p>
          <a:p>
            <a:pPr algn="ctr"/>
            <a:r>
              <a:rPr lang="en-US" dirty="0" smtClean="0"/>
              <a:t>A01BC4D0…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Miners Focus on the Nonce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10010010001001010101010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00001110111010110001010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00100011111100101001010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00101110100001110000001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11101011010010100101010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00111101110010011110111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11000100010010010100101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10001000000001111011010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11010001001011100110101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01010001001001001010001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10010101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11011010010001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67051" y="3009900"/>
            <a:ext cx="1458097" cy="709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State:</a:t>
            </a:r>
          </a:p>
          <a:p>
            <a:pPr algn="ctr"/>
            <a:r>
              <a:rPr lang="en-US" dirty="0" smtClean="0"/>
              <a:t>DF43A0D1…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Pool</a:t>
            </a:r>
            <a:endParaRPr lang="en-US" dirty="0"/>
          </a:p>
        </p:txBody>
      </p:sp>
      <p:pic>
        <p:nvPicPr>
          <p:cNvPr id="1026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017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s://encrypted-tbn2.gstatic.com/images?q=tbn:ANd9GcSWpUpi6bbOfgJdFZHUu2NpajQBbm9pTzjQckOJkGBJO4PsFVGk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25" y="2018177"/>
            <a:ext cx="970465" cy="7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>
            <a:off x="8571470" y="2785343"/>
            <a:ext cx="3204519" cy="18370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Bitcoin Network</a:t>
            </a:r>
            <a:endParaRPr lang="en-US" dirty="0"/>
          </a:p>
        </p:txBody>
      </p:sp>
      <p:cxnSp>
        <p:nvCxnSpPr>
          <p:cNvPr id="13" name="Elbow Connector 12"/>
          <p:cNvCxnSpPr>
            <a:stCxn id="7" idx="3"/>
          </p:cNvCxnSpPr>
          <p:nvPr/>
        </p:nvCxnSpPr>
        <p:spPr>
          <a:xfrm>
            <a:off x="2002590" y="2401760"/>
            <a:ext cx="2889889" cy="687429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6" idx="3"/>
          </p:cNvCxnSpPr>
          <p:nvPr/>
        </p:nvCxnSpPr>
        <p:spPr>
          <a:xfrm>
            <a:off x="7315200" y="3620960"/>
            <a:ext cx="111210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Callout 2 2"/>
          <p:cNvSpPr/>
          <p:nvPr/>
        </p:nvSpPr>
        <p:spPr>
          <a:xfrm>
            <a:off x="9259330" y="562011"/>
            <a:ext cx="2257168" cy="11286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7525"/>
              <a:gd name="adj6" fmla="val -59806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Node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4951067"/>
            <a:ext cx="5707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Coinbase</a:t>
            </a:r>
            <a:r>
              <a:rPr lang="en-US" dirty="0"/>
              <a:t> is </a:t>
            </a:r>
            <a:r>
              <a:rPr lang="en-US" dirty="0" smtClean="0"/>
              <a:t>set to an </a:t>
            </a:r>
            <a:r>
              <a:rPr lang="en-US" dirty="0"/>
              <a:t>address belonging to the </a:t>
            </a:r>
            <a:r>
              <a:rPr lang="en-US" dirty="0" smtClean="0"/>
              <a:t>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Ensures new transactions are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Includes transactions in the block being 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Sends work to the workers (pre-calculates Hasher state)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438" y="3112832"/>
            <a:ext cx="4347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Minimal data sent to the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Worker hashes a range of </a:t>
            </a:r>
            <a:r>
              <a:rPr lang="en-US" dirty="0" err="1" smtClean="0"/>
              <a:t>nonces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"Shares" are reported back to the </a:t>
            </a:r>
            <a:br>
              <a:rPr lang="en-US" dirty="0" smtClean="0"/>
            </a:br>
            <a:r>
              <a:rPr lang="en-US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pool solves a block, the reward</a:t>
            </a:r>
            <a:br>
              <a:rPr lang="en-US" dirty="0" smtClean="0"/>
            </a:br>
            <a:r>
              <a:rPr lang="en-US" dirty="0" smtClean="0"/>
              <a:t>is shared (usually proportionally by each worker's submitted shares since the </a:t>
            </a:r>
            <a:br>
              <a:rPr lang="en-US" dirty="0" smtClean="0"/>
            </a:br>
            <a:r>
              <a:rPr lang="en-US" dirty="0" smtClean="0"/>
              <a:t>last block solved by the pool)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Hardware: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ASIC based SHA-256 hashers. As many as possible.</a:t>
            </a:r>
          </a:p>
          <a:p>
            <a:r>
              <a:rPr lang="en-US" b="1" dirty="0" smtClean="0"/>
              <a:t>Software: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Usually </a:t>
            </a:r>
            <a:r>
              <a:rPr lang="en-US" dirty="0" err="1" smtClean="0"/>
              <a:t>cgminer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Join a Pool: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Lots to choose from. Slush's Pool was the first, and is fair.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http://mining.bitcoin.cz</a:t>
            </a:r>
          </a:p>
          <a:p>
            <a:r>
              <a:rPr lang="en-US" b="1" dirty="0" smtClean="0"/>
              <a:t>An address to associate with the pool: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is where the pool will send your payment to. Make a unique address just for this pool.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Accepting Payment in Bitcoin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BitPay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160145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Coinbase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1456147" cy="62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Coinbase</a:t>
            </a:r>
            <a:r>
              <a:rPr lang="en-US" dirty="0" smtClean="0"/>
              <a:t> Payment IFRAME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2617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Coinbase</a:t>
            </a:r>
            <a:r>
              <a:rPr lang="en-US" dirty="0" smtClean="0"/>
              <a:t>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177"/>
          <a:stretch/>
        </p:blipFill>
        <p:spPr>
          <a:xfrm>
            <a:off x="635000" y="1423989"/>
            <a:ext cx="10248900" cy="5078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3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Disruptive Innovation</a:t>
            </a:r>
            <a:endParaRPr lang="en-US" dirty="0"/>
          </a:p>
        </p:txBody>
      </p:sp>
      <p:pic>
        <p:nvPicPr>
          <p:cNvPr id="2050" name="Picture 2" descr="http://upload.wikimedia.org/wikipedia/en/9/93/Microsoft_Outlook_2013_In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9"/>
            <a:ext cx="3692556" cy="2181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en/9/93/Microsoft_Outlook_2013_In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44" y="4339154"/>
            <a:ext cx="3692556" cy="2181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conhot.com/icon/png/rrze/512/computer-m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34" y="2098075"/>
            <a:ext cx="1366323" cy="13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iconhot.com/icon/png/rrze/512/computer-m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38" y="4746540"/>
            <a:ext cx="1366323" cy="136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21427" y="2636108"/>
            <a:ext cx="791411" cy="444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779161" y="5219636"/>
            <a:ext cx="782649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865339" y="3656506"/>
            <a:ext cx="461319" cy="897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Resource: Blockchain.info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9"/>
            <a:ext cx="11216992" cy="84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Wallet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11288953" cy="75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Data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1285810" cy="8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Altcoins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Copycat Coins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just like Bitcoin (so same mining hardware/software will work)</a:t>
            </a:r>
          </a:p>
          <a:p>
            <a:r>
              <a:rPr lang="en-AU" dirty="0" smtClean="0"/>
              <a:t>What's the point? </a:t>
            </a:r>
          </a:p>
          <a:p>
            <a:r>
              <a:rPr lang="en-AU" dirty="0" smtClean="0"/>
              <a:t>Usually will find these "pre-mined" so creators have a huge starting balance.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Proof of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type of hash (i.e., </a:t>
            </a:r>
            <a:r>
              <a:rPr lang="en-US" dirty="0" err="1" smtClean="0"/>
              <a:t>Scrypt</a:t>
            </a:r>
            <a:r>
              <a:rPr lang="en-US" dirty="0" smtClean="0"/>
              <a:t>) instead of SHA256</a:t>
            </a:r>
          </a:p>
          <a:p>
            <a:r>
              <a:rPr lang="en-US" dirty="0" smtClean="0"/>
              <a:t>Prime Numbers</a:t>
            </a:r>
          </a:p>
          <a:p>
            <a:r>
              <a:rPr lang="en-US" dirty="0" smtClean="0"/>
              <a:t>Finding Collisions/Birthday Problem</a:t>
            </a:r>
          </a:p>
          <a:p>
            <a:r>
              <a:rPr lang="en-US" dirty="0" smtClean="0"/>
              <a:t>Generally easier to mine (can use GPU/CPU)</a:t>
            </a:r>
          </a:p>
          <a:p>
            <a:r>
              <a:rPr lang="en-AU" dirty="0" smtClean="0"/>
              <a:t>Proof of Burn</a:t>
            </a:r>
          </a:p>
          <a:p>
            <a:pPr lvl="1"/>
            <a:r>
              <a:rPr lang="en-AU" dirty="0" smtClean="0"/>
              <a:t>Counterparty: send Bitcoin to </a:t>
            </a:r>
            <a:r>
              <a:rPr lang="en-US" dirty="0"/>
              <a:t>1CounterpartyXXXXXXXXXXXXXXXUWLpVr</a:t>
            </a:r>
          </a:p>
        </p:txBody>
      </p:sp>
    </p:spTree>
    <p:extLst>
      <p:ext uri="{BB962C8B-B14F-4D97-AF65-F5344CB8AC3E}">
        <p14:creationId xmlns:p14="http://schemas.microsoft.com/office/powerpoint/2010/main" val="21268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Cashing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mine </a:t>
            </a:r>
            <a:r>
              <a:rPr lang="en-US" dirty="0" err="1" smtClean="0"/>
              <a:t>Altcoins</a:t>
            </a:r>
            <a:r>
              <a:rPr lang="en-US" dirty="0" smtClean="0"/>
              <a:t> and then trade for Bitcoin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2853"/>
            <a:ext cx="10262191" cy="52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Uses</a:t>
            </a:r>
            <a:endParaRPr lang="en-US" dirty="0"/>
          </a:p>
        </p:txBody>
      </p:sp>
      <p:pic>
        <p:nvPicPr>
          <p:cNvPr id="1026" name="Picture 2" descr="http://upload.wikimedia.org/wikipedia/en/c/c5/Dogecoin_alternate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476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p.bitcointalk.org/?u=http%3A%2F%2Fhypercrypto.com%2Fwp-content%2Fuploads%2F2014%2F06%2Fhyper-ad-astra.png&amp;t=542&amp;c=XcHiXZ8on3F7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42" y="2104768"/>
            <a:ext cx="4004533" cy="30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65499"/>
            <a:ext cx="10515600" cy="2811463"/>
          </a:xfrm>
        </p:spPr>
        <p:txBody>
          <a:bodyPr/>
          <a:lstStyle/>
          <a:p>
            <a:pPr marL="0" indent="0" algn="r">
              <a:buNone/>
            </a:pPr>
            <a:r>
              <a:rPr lang="en-US" sz="4400" dirty="0" smtClean="0"/>
              <a:t>Jason Follas</a:t>
            </a:r>
          </a:p>
          <a:p>
            <a:pPr marL="0" indent="0" algn="r">
              <a:buNone/>
            </a:pPr>
            <a:r>
              <a:rPr lang="en-US" dirty="0" smtClean="0"/>
              <a:t>Sr. Software Architect</a:t>
            </a:r>
          </a:p>
          <a:p>
            <a:pPr marL="0" indent="0" algn="r">
              <a:buNone/>
            </a:pPr>
            <a:r>
              <a:rPr lang="en-US" dirty="0" smtClean="0"/>
              <a:t>Falafel Software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Jason@falafel.com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6696</TotalTime>
  <Words>1702</Words>
  <Application>Microsoft Office PowerPoint</Application>
  <PresentationFormat>Widescreen</PresentationFormat>
  <Paragraphs>453</Paragraphs>
  <Slides>99</Slides>
  <Notes>5</Notes>
  <HiddenSlides>26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Agency FB</vt:lpstr>
      <vt:lpstr>Arial</vt:lpstr>
      <vt:lpstr>Calibri</vt:lpstr>
      <vt:lpstr>Calibri Light</vt:lpstr>
      <vt:lpstr>Cambria Math</vt:lpstr>
      <vt:lpstr>Consolas</vt:lpstr>
      <vt:lpstr>OCR A Extended</vt:lpstr>
      <vt:lpstr>Wingdings</vt:lpstr>
      <vt:lpstr>Office Theme</vt:lpstr>
      <vt:lpstr>Bitcoin and Cryptocurrency</vt:lpstr>
      <vt:lpstr>Jason Follas</vt:lpstr>
      <vt:lpstr>Why this talk?</vt:lpstr>
      <vt:lpstr>Agenda</vt:lpstr>
      <vt:lpstr>Why Should I Care About Bitcoin?</vt:lpstr>
      <vt:lpstr>Disruptive Innovation</vt:lpstr>
      <vt:lpstr>Disruptive Innovation</vt:lpstr>
      <vt:lpstr>Disruptive Innovation</vt:lpstr>
      <vt:lpstr>Disruptive Innovation</vt:lpstr>
      <vt:lpstr>What About Money?</vt:lpstr>
      <vt:lpstr>What About Money?</vt:lpstr>
      <vt:lpstr>What is Money?</vt:lpstr>
      <vt:lpstr>All that you need is a Consensus</vt:lpstr>
      <vt:lpstr>Why Else Should I Care?</vt:lpstr>
      <vt:lpstr>Volatility (Speculation)</vt:lpstr>
      <vt:lpstr>Directly Accepted by Merchants</vt:lpstr>
      <vt:lpstr>Payment by Proxy</vt:lpstr>
      <vt:lpstr>Tell Me More About This Bitcoin…</vt:lpstr>
      <vt:lpstr>How to acquire Bitcoin?</vt:lpstr>
      <vt:lpstr>You need a wallet!</vt:lpstr>
      <vt:lpstr>Private Keys and Public Keys</vt:lpstr>
      <vt:lpstr>Alice Wants to Send Some Bitcoins to You</vt:lpstr>
      <vt:lpstr>To receive Bitcoin, first create an address</vt:lpstr>
      <vt:lpstr>What is an address?</vt:lpstr>
      <vt:lpstr>What is an address?</vt:lpstr>
      <vt:lpstr>What is an address?</vt:lpstr>
      <vt:lpstr>What is Hashing?</vt:lpstr>
      <vt:lpstr>What is an address?</vt:lpstr>
      <vt:lpstr>SHA-256 (32-byte hash)</vt:lpstr>
      <vt:lpstr>Okay, you now have some Bitcoin…</vt:lpstr>
      <vt:lpstr>The entire world knows you have Bitcoin!</vt:lpstr>
      <vt:lpstr>What is in a Transaction?</vt:lpstr>
      <vt:lpstr>What is in a Transaction?</vt:lpstr>
      <vt:lpstr>Life of a Bitcoin</vt:lpstr>
      <vt:lpstr>Addresses are NOT [Bank] Accounts</vt:lpstr>
      <vt:lpstr>Pay to Hash: Security and Anonymity</vt:lpstr>
      <vt:lpstr>How Are Transaction Shared?  What Ensures that Transactions are Valid?</vt:lpstr>
      <vt:lpstr>The Block Chain: a Public Ledger</vt:lpstr>
      <vt:lpstr>What is Mining?</vt:lpstr>
      <vt:lpstr>How are new Bitcoins created?</vt:lpstr>
      <vt:lpstr>Block Chain</vt:lpstr>
      <vt:lpstr>Network Hash Rate over Time</vt:lpstr>
      <vt:lpstr>Difficulty over Time</vt:lpstr>
      <vt:lpstr>Actual Time between Blocks</vt:lpstr>
      <vt:lpstr>Time to Generate a Block vs. Difficulty</vt:lpstr>
      <vt:lpstr>Why is Hashing Getting Faster?</vt:lpstr>
      <vt:lpstr>What is a Transaction Fee?</vt:lpstr>
      <vt:lpstr>The "Crypto" Part of Cryptocurrency</vt:lpstr>
      <vt:lpstr>PowerPoint Presentation</vt:lpstr>
      <vt:lpstr>Elliptic Curve</vt:lpstr>
      <vt:lpstr>Elliptic Curve Addition</vt:lpstr>
      <vt:lpstr>Elliptic Curve Addition</vt:lpstr>
      <vt:lpstr>Elliptic Curve Addition</vt:lpstr>
      <vt:lpstr>Elliptic Curve Point Doubling</vt:lpstr>
      <vt:lpstr>Elliptic Curve Multiplication</vt:lpstr>
      <vt:lpstr>All Must Agree Upon Which Curve to Use</vt:lpstr>
      <vt:lpstr>Secp256k1 Curve: y2 = x3 + 0x + 7</vt:lpstr>
      <vt:lpstr>Other secp256k1 Domain Parameters </vt:lpstr>
      <vt:lpstr>Modular Integer Math</vt:lpstr>
      <vt:lpstr>Division: Multiply by Modular Inverse</vt:lpstr>
      <vt:lpstr>Division: Multiply by Modular Inverse</vt:lpstr>
      <vt:lpstr>Modular Integer Version Looks Different</vt:lpstr>
      <vt:lpstr>Geometrically, it works the same</vt:lpstr>
      <vt:lpstr>Elliptic Curve Point Multiplication</vt:lpstr>
      <vt:lpstr>Private Keys and Public Keys</vt:lpstr>
      <vt:lpstr>Private Keys and Public Keys</vt:lpstr>
      <vt:lpstr>Cannot Deduce Private Keys from Adjacent Public Keys</vt:lpstr>
      <vt:lpstr>Elliptic Curve Digital Signature Algorithm</vt:lpstr>
      <vt:lpstr>Signature Verification</vt:lpstr>
      <vt:lpstr>Why Does That Work?</vt:lpstr>
      <vt:lpstr>Why Does That Work?</vt:lpstr>
      <vt:lpstr>What if "k" is reused for multiple signatures?</vt:lpstr>
      <vt:lpstr>Signing the Transaction</vt:lpstr>
      <vt:lpstr>Mining</vt:lpstr>
      <vt:lpstr>What is Mining?</vt:lpstr>
      <vt:lpstr>What is Mining?</vt:lpstr>
      <vt:lpstr>What is Mining?</vt:lpstr>
      <vt:lpstr>Mining Pool</vt:lpstr>
      <vt:lpstr>A Note about Hashing</vt:lpstr>
      <vt:lpstr>A Note about Hashing</vt:lpstr>
      <vt:lpstr>A Note about Hashing</vt:lpstr>
      <vt:lpstr>Miners Focus on the Nonce</vt:lpstr>
      <vt:lpstr>Mining Pool</vt:lpstr>
      <vt:lpstr>What will you need</vt:lpstr>
      <vt:lpstr>Accepting Payment in Bitcoin</vt:lpstr>
      <vt:lpstr>BitPay</vt:lpstr>
      <vt:lpstr>Coinbase</vt:lpstr>
      <vt:lpstr>Coinbase Payment IFRAME</vt:lpstr>
      <vt:lpstr>Coinbase API</vt:lpstr>
      <vt:lpstr>Useful Resource: Blockchain.info</vt:lpstr>
      <vt:lpstr>Blockchain.info</vt:lpstr>
      <vt:lpstr>Blockchain Wallet</vt:lpstr>
      <vt:lpstr>Blockchain Data API</vt:lpstr>
      <vt:lpstr>What are Altcoins?</vt:lpstr>
      <vt:lpstr>Copycat Coins</vt:lpstr>
      <vt:lpstr>Alternative Proof of Work </vt:lpstr>
      <vt:lpstr>Cashing In</vt:lpstr>
      <vt:lpstr>Alternative Uses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and Cryptocurrency</dc:title>
  <dc:creator>Jason Follas</dc:creator>
  <cp:lastModifiedBy>Jason Follas</cp:lastModifiedBy>
  <cp:revision>158</cp:revision>
  <dcterms:created xsi:type="dcterms:W3CDTF">2014-05-20T12:13:45Z</dcterms:created>
  <dcterms:modified xsi:type="dcterms:W3CDTF">2015-04-29T14:32:57Z</dcterms:modified>
</cp:coreProperties>
</file>